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2"/>
  </p:notesMasterIdLst>
  <p:sldIdLst>
    <p:sldId id="2749" r:id="rId2"/>
    <p:sldId id="2777" r:id="rId3"/>
    <p:sldId id="796" r:id="rId4"/>
    <p:sldId id="2819" r:id="rId5"/>
    <p:sldId id="787" r:id="rId6"/>
    <p:sldId id="2840" r:id="rId7"/>
    <p:sldId id="2821" r:id="rId8"/>
    <p:sldId id="2839" r:id="rId9"/>
    <p:sldId id="2842" r:id="rId10"/>
    <p:sldId id="2838"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7C80"/>
    <a:srgbClr val="BDD7EE"/>
    <a:srgbClr val="FFFF99"/>
    <a:srgbClr val="CCFFCC"/>
    <a:srgbClr val="0000CC"/>
    <a:srgbClr val="33CC33"/>
    <a:srgbClr val="336699"/>
    <a:srgbClr val="00990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9" autoAdjust="0"/>
    <p:restoredTop sz="95428" autoAdjust="0"/>
  </p:normalViewPr>
  <p:slideViewPr>
    <p:cSldViewPr snapToGrid="0">
      <p:cViewPr varScale="1">
        <p:scale>
          <a:sx n="81" d="100"/>
          <a:sy n="81" d="100"/>
        </p:scale>
        <p:origin x="1186" y="62"/>
      </p:cViewPr>
      <p:guideLst>
        <p:guide orient="horz" pos="2183"/>
        <p:guide pos="2880"/>
      </p:guideLst>
    </p:cSldViewPr>
  </p:slideViewPr>
  <p:outlineViewPr>
    <p:cViewPr>
      <p:scale>
        <a:sx n="50" d="100"/>
        <a:sy n="50" d="100"/>
      </p:scale>
      <p:origin x="0" y="-4987"/>
    </p:cViewPr>
    <p:sldLst>
      <p:sld r:id="rId1" collapse="1"/>
    </p:sldLst>
  </p:outlineViewPr>
  <p:notesTextViewPr>
    <p:cViewPr>
      <p:scale>
        <a:sx n="3" d="2"/>
        <a:sy n="3" d="2"/>
      </p:scale>
      <p:origin x="0" y="0"/>
    </p:cViewPr>
  </p:notesTextViewPr>
  <p:sorterViewPr>
    <p:cViewPr varScale="1">
      <p:scale>
        <a:sx n="1" d="1"/>
        <a:sy n="1" d="1"/>
      </p:scale>
      <p:origin x="0" y="-1238"/>
    </p:cViewPr>
  </p:sorterViewPr>
  <p:notesViewPr>
    <p:cSldViewPr snapToGrid="0">
      <p:cViewPr varScale="1">
        <p:scale>
          <a:sx n="70" d="100"/>
          <a:sy n="70" d="100"/>
        </p:scale>
        <p:origin x="221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5300"/>
          </a:xfrm>
          <a:prstGeom prst="rect">
            <a:avLst/>
          </a:prstGeom>
        </p:spPr>
        <p:txBody>
          <a:bodyPr vert="horz" lIns="91419" tIns="45709" rIns="91419"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5300"/>
          </a:xfrm>
          <a:prstGeom prst="rect">
            <a:avLst/>
          </a:prstGeom>
        </p:spPr>
        <p:txBody>
          <a:bodyPr vert="horz" lIns="91419" tIns="45709" rIns="91419" bIns="45709" rtlCol="0"/>
          <a:lstStyle>
            <a:lvl1pPr algn="r">
              <a:defRPr sz="1200"/>
            </a:lvl1pPr>
          </a:lstStyle>
          <a:p>
            <a:fld id="{22E580C4-805F-4227-BD65-1F39DD7317F9}" type="datetimeFigureOut">
              <a:rPr kumimoji="1" lang="ja-JP" altLang="en-US" smtClean="0"/>
              <a:t>2022/10/25</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19" tIns="45709" rIns="91419" bIns="45709"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19" tIns="45709" rIns="91419"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013"/>
            <a:ext cx="2919413" cy="495300"/>
          </a:xfrm>
          <a:prstGeom prst="rect">
            <a:avLst/>
          </a:prstGeom>
        </p:spPr>
        <p:txBody>
          <a:bodyPr vert="horz" lIns="91419" tIns="45709" rIns="91419"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19" tIns="45709" rIns="91419" bIns="45709" rtlCol="0" anchor="b"/>
          <a:lstStyle>
            <a:lvl1pPr algn="r">
              <a:defRPr sz="1200"/>
            </a:lvl1pPr>
          </a:lstStyle>
          <a:p>
            <a:fld id="{F16DFA6D-B8C4-46FC-A610-D9E80276E41C}" type="slidenum">
              <a:rPr kumimoji="1" lang="ja-JP" altLang="en-US" smtClean="0"/>
              <a:t>‹#›</a:t>
            </a:fld>
            <a:endParaRPr kumimoji="1" lang="ja-JP" altLang="en-US" dirty="0"/>
          </a:p>
        </p:txBody>
      </p:sp>
    </p:spTree>
    <p:extLst>
      <p:ext uri="{BB962C8B-B14F-4D97-AF65-F5344CB8AC3E}">
        <p14:creationId xmlns:p14="http://schemas.microsoft.com/office/powerpoint/2010/main" val="2509321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6DFA6D-B8C4-46FC-A610-D9E80276E41C}" type="slidenum">
              <a:rPr kumimoji="1" lang="ja-JP" altLang="en-US" smtClean="0"/>
              <a:t>1</a:t>
            </a:fld>
            <a:endParaRPr kumimoji="1" lang="ja-JP" altLang="en-US" dirty="0"/>
          </a:p>
        </p:txBody>
      </p:sp>
    </p:spTree>
    <p:extLst>
      <p:ext uri="{BB962C8B-B14F-4D97-AF65-F5344CB8AC3E}">
        <p14:creationId xmlns:p14="http://schemas.microsoft.com/office/powerpoint/2010/main" val="277918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16" indent="-285659">
              <a:defRPr kumimoji="1" sz="2400">
                <a:solidFill>
                  <a:srgbClr val="9900FF"/>
                </a:solidFill>
                <a:latin typeface="Arial" panose="020B0604020202020204" pitchFamily="34" charset="0"/>
                <a:ea typeface="ＭＳ Ｐゴシック" panose="020B0600070205080204" pitchFamily="50" charset="-128"/>
              </a:defRPr>
            </a:lvl2pPr>
            <a:lvl3pPr marL="1142641" indent="-228527">
              <a:defRPr kumimoji="1" sz="2400">
                <a:solidFill>
                  <a:srgbClr val="9900FF"/>
                </a:solidFill>
                <a:latin typeface="Arial" panose="020B0604020202020204" pitchFamily="34" charset="0"/>
                <a:ea typeface="ＭＳ Ｐゴシック" panose="020B0600070205080204" pitchFamily="50" charset="-128"/>
              </a:defRPr>
            </a:lvl3pPr>
            <a:lvl4pPr marL="1599696" indent="-228527">
              <a:defRPr kumimoji="1" sz="2400">
                <a:solidFill>
                  <a:srgbClr val="9900FF"/>
                </a:solidFill>
                <a:latin typeface="Arial" panose="020B0604020202020204" pitchFamily="34" charset="0"/>
                <a:ea typeface="ＭＳ Ｐゴシック" panose="020B0600070205080204" pitchFamily="50" charset="-128"/>
              </a:defRPr>
            </a:lvl4pPr>
            <a:lvl5pPr marL="2056752" indent="-228527">
              <a:defRPr kumimoji="1" sz="2400">
                <a:solidFill>
                  <a:srgbClr val="9900FF"/>
                </a:solidFill>
                <a:latin typeface="Arial" panose="020B0604020202020204" pitchFamily="34" charset="0"/>
                <a:ea typeface="ＭＳ Ｐゴシック" panose="020B0600070205080204" pitchFamily="50" charset="-128"/>
              </a:defRPr>
            </a:lvl5pPr>
            <a:lvl6pPr marL="2513809"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0864"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7920"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4977"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fld id="{8B8B951C-C1F1-4670-8F1F-CF864A02AF4F}" type="slidenum">
              <a:rPr lang="en-US" altLang="ja-JP" sz="1200">
                <a:solidFill>
                  <a:schemeClr val="tx1"/>
                </a:solidFill>
                <a:latin typeface="Times New Roman" panose="02020603050405020304" pitchFamily="18" charset="0"/>
              </a:rPr>
              <a:pPr/>
              <a:t>3</a:t>
            </a:fld>
            <a:endParaRPr lang="en-US" altLang="ja-JP" sz="1200">
              <a:solidFill>
                <a:schemeClr val="tx1"/>
              </a:solidFill>
              <a:latin typeface="Times New Roman" panose="02020603050405020304" pitchFamily="18" charset="0"/>
            </a:endParaRPr>
          </a:p>
        </p:txBody>
      </p:sp>
      <p:sp>
        <p:nvSpPr>
          <p:cNvPr id="13315" name="Rectangle 2"/>
          <p:cNvSpPr>
            <a:spLocks noGrp="1" noRot="1" noChangeAspect="1" noChangeArrowheads="1" noTextEdit="1"/>
          </p:cNvSpPr>
          <p:nvPr>
            <p:ph type="sldImg"/>
          </p:nvPr>
        </p:nvSpPr>
        <p:spPr>
          <a:xfrm>
            <a:off x="6080125" y="346075"/>
            <a:ext cx="2300288" cy="1724025"/>
          </a:xfrm>
          <a:solidFill>
            <a:srgbClr val="FFFFFF"/>
          </a:solidFill>
          <a:ln/>
        </p:spPr>
      </p:sp>
      <p:sp>
        <p:nvSpPr>
          <p:cNvPr id="13316" name="Rectangle 3"/>
          <p:cNvSpPr>
            <a:spLocks noGrp="1" noChangeArrowheads="1"/>
          </p:cNvSpPr>
          <p:nvPr>
            <p:ph type="body" idx="1"/>
          </p:nvPr>
        </p:nvSpPr>
        <p:spPr>
          <a:xfrm>
            <a:off x="1927823" y="2184209"/>
            <a:ext cx="10596195" cy="2068782"/>
          </a:xfrm>
          <a:solidFill>
            <a:srgbClr val="FFFFFF"/>
          </a:solidFill>
          <a:ln w="12700">
            <a:solidFill>
              <a:srgbClr val="000000"/>
            </a:solidFill>
            <a:miter lim="800000"/>
            <a:headEnd type="none" w="sm" len="sm"/>
            <a:tailEnd type="none" w="sm" len="sm"/>
          </a:ln>
        </p:spPr>
        <p:txBody>
          <a:bodyPr lIns="94311" tIns="47155" rIns="94311" bIns="47155"/>
          <a:lstStyle/>
          <a:p>
            <a:endParaRPr lang="ja-JP" altLang="ja-JP"/>
          </a:p>
        </p:txBody>
      </p:sp>
    </p:spTree>
    <p:extLst>
      <p:ext uri="{BB962C8B-B14F-4D97-AF65-F5344CB8AC3E}">
        <p14:creationId xmlns:p14="http://schemas.microsoft.com/office/powerpoint/2010/main" val="1648285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72" indent="-285681">
              <a:defRPr kumimoji="1" sz="2400">
                <a:solidFill>
                  <a:srgbClr val="9900FF"/>
                </a:solidFill>
                <a:latin typeface="Arial" panose="020B0604020202020204" pitchFamily="34" charset="0"/>
                <a:ea typeface="ＭＳ Ｐゴシック" panose="020B0600070205080204" pitchFamily="50" charset="-128"/>
              </a:defRPr>
            </a:lvl2pPr>
            <a:lvl3pPr marL="1142727" indent="-228545">
              <a:defRPr kumimoji="1" sz="2400">
                <a:solidFill>
                  <a:srgbClr val="9900FF"/>
                </a:solidFill>
                <a:latin typeface="Arial" panose="020B0604020202020204" pitchFamily="34" charset="0"/>
                <a:ea typeface="ＭＳ Ｐゴシック" panose="020B0600070205080204" pitchFamily="50" charset="-128"/>
              </a:defRPr>
            </a:lvl3pPr>
            <a:lvl4pPr marL="1599818" indent="-228545">
              <a:defRPr kumimoji="1" sz="2400">
                <a:solidFill>
                  <a:srgbClr val="9900FF"/>
                </a:solidFill>
                <a:latin typeface="Arial" panose="020B0604020202020204" pitchFamily="34" charset="0"/>
                <a:ea typeface="ＭＳ Ｐゴシック" panose="020B0600070205080204" pitchFamily="50" charset="-128"/>
              </a:defRPr>
            </a:lvl4pPr>
            <a:lvl5pPr marL="2056908" indent="-228545">
              <a:defRPr kumimoji="1" sz="2400">
                <a:solidFill>
                  <a:srgbClr val="9900FF"/>
                </a:solidFill>
                <a:latin typeface="Arial" panose="020B0604020202020204" pitchFamily="34" charset="0"/>
                <a:ea typeface="ＭＳ Ｐゴシック" panose="020B0600070205080204" pitchFamily="50" charset="-128"/>
              </a:defRPr>
            </a:lvl5pPr>
            <a:lvl6pPr marL="2513999" indent="-228545"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1089" indent="-228545"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8180" indent="-228545"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5271" indent="-228545"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fld id="{8B8B951C-C1F1-4670-8F1F-CF864A02AF4F}" type="slidenum">
              <a:rPr lang="en-US" altLang="ja-JP" sz="1200">
                <a:solidFill>
                  <a:schemeClr val="tx1"/>
                </a:solidFill>
                <a:latin typeface="Times New Roman" panose="02020603050405020304" pitchFamily="18" charset="0"/>
              </a:rPr>
              <a:pPr/>
              <a:t>4</a:t>
            </a:fld>
            <a:endParaRPr lang="en-US" altLang="ja-JP" sz="1200" dirty="0">
              <a:solidFill>
                <a:schemeClr val="tx1"/>
              </a:solidFill>
              <a:latin typeface="Times New Roman" panose="02020603050405020304" pitchFamily="18" charset="0"/>
            </a:endParaRPr>
          </a:p>
        </p:txBody>
      </p:sp>
      <p:sp>
        <p:nvSpPr>
          <p:cNvPr id="13315" name="Rectangle 2"/>
          <p:cNvSpPr>
            <a:spLocks noGrp="1" noRot="1" noChangeAspect="1" noChangeArrowheads="1" noTextEdit="1"/>
          </p:cNvSpPr>
          <p:nvPr>
            <p:ph type="sldImg"/>
          </p:nvPr>
        </p:nvSpPr>
        <p:spPr>
          <a:xfrm>
            <a:off x="903288" y="741363"/>
            <a:ext cx="4933950" cy="3700462"/>
          </a:xfrm>
          <a:solidFill>
            <a:srgbClr val="FFFFFF"/>
          </a:solidFill>
          <a:ln/>
        </p:spPr>
      </p:sp>
      <p:sp>
        <p:nvSpPr>
          <p:cNvPr id="13316" name="Rectangle 3"/>
          <p:cNvSpPr>
            <a:spLocks noGrp="1" noChangeArrowheads="1"/>
          </p:cNvSpPr>
          <p:nvPr>
            <p:ph type="body" idx="1"/>
          </p:nvPr>
        </p:nvSpPr>
        <p:spPr>
          <a:xfrm>
            <a:off x="898526" y="4686301"/>
            <a:ext cx="4938713" cy="4438650"/>
          </a:xfrm>
          <a:solidFill>
            <a:srgbClr val="FFFFFF"/>
          </a:solidFill>
          <a:ln w="12700">
            <a:solidFill>
              <a:srgbClr val="000000"/>
            </a:solidFill>
            <a:miter lim="800000"/>
            <a:headEnd type="none" w="sm" len="sm"/>
            <a:tailEnd type="none" w="sm" len="sm"/>
          </a:ln>
        </p:spPr>
        <p:txBody>
          <a:bodyPr lIns="94318" tIns="47159" rIns="94318" bIns="47159"/>
          <a:lstStyle/>
          <a:p>
            <a:endParaRPr lang="ja-JP" altLang="ja-JP" dirty="0"/>
          </a:p>
        </p:txBody>
      </p:sp>
    </p:spTree>
    <p:extLst>
      <p:ext uri="{BB962C8B-B14F-4D97-AF65-F5344CB8AC3E}">
        <p14:creationId xmlns:p14="http://schemas.microsoft.com/office/powerpoint/2010/main" val="2114931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16" indent="-285659">
              <a:defRPr kumimoji="1" sz="2400">
                <a:solidFill>
                  <a:srgbClr val="9900FF"/>
                </a:solidFill>
                <a:latin typeface="Arial" panose="020B0604020202020204" pitchFamily="34" charset="0"/>
                <a:ea typeface="ＭＳ Ｐゴシック" panose="020B0600070205080204" pitchFamily="50" charset="-128"/>
              </a:defRPr>
            </a:lvl2pPr>
            <a:lvl3pPr marL="1142641" indent="-228527">
              <a:defRPr kumimoji="1" sz="2400">
                <a:solidFill>
                  <a:srgbClr val="9900FF"/>
                </a:solidFill>
                <a:latin typeface="Arial" panose="020B0604020202020204" pitchFamily="34" charset="0"/>
                <a:ea typeface="ＭＳ Ｐゴシック" panose="020B0600070205080204" pitchFamily="50" charset="-128"/>
              </a:defRPr>
            </a:lvl3pPr>
            <a:lvl4pPr marL="1599696" indent="-228527">
              <a:defRPr kumimoji="1" sz="2400">
                <a:solidFill>
                  <a:srgbClr val="9900FF"/>
                </a:solidFill>
                <a:latin typeface="Arial" panose="020B0604020202020204" pitchFamily="34" charset="0"/>
                <a:ea typeface="ＭＳ Ｐゴシック" panose="020B0600070205080204" pitchFamily="50" charset="-128"/>
              </a:defRPr>
            </a:lvl4pPr>
            <a:lvl5pPr marL="2056752" indent="-228527">
              <a:defRPr kumimoji="1" sz="2400">
                <a:solidFill>
                  <a:srgbClr val="9900FF"/>
                </a:solidFill>
                <a:latin typeface="Arial" panose="020B0604020202020204" pitchFamily="34" charset="0"/>
                <a:ea typeface="ＭＳ Ｐゴシック" panose="020B0600070205080204" pitchFamily="50" charset="-128"/>
              </a:defRPr>
            </a:lvl5pPr>
            <a:lvl6pPr marL="2513809"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0864"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7920"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4977"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B8B951C-C1F1-4670-8F1F-CF864A02AF4F}" type="slidenum">
              <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
        <p:nvSpPr>
          <p:cNvPr id="13315" name="Rectangle 2"/>
          <p:cNvSpPr>
            <a:spLocks noGrp="1" noRot="1" noChangeAspect="1" noChangeArrowheads="1" noTextEdit="1"/>
          </p:cNvSpPr>
          <p:nvPr>
            <p:ph type="sldImg"/>
          </p:nvPr>
        </p:nvSpPr>
        <p:spPr>
          <a:xfrm>
            <a:off x="6080125" y="346075"/>
            <a:ext cx="2300288" cy="1724025"/>
          </a:xfrm>
          <a:solidFill>
            <a:srgbClr val="FFFFFF"/>
          </a:solidFill>
          <a:ln/>
        </p:spPr>
      </p:sp>
      <p:sp>
        <p:nvSpPr>
          <p:cNvPr id="13316" name="Rectangle 3"/>
          <p:cNvSpPr>
            <a:spLocks noGrp="1" noChangeArrowheads="1"/>
          </p:cNvSpPr>
          <p:nvPr>
            <p:ph type="body" idx="1"/>
          </p:nvPr>
        </p:nvSpPr>
        <p:spPr>
          <a:xfrm>
            <a:off x="1927823" y="2184209"/>
            <a:ext cx="10596195" cy="2068782"/>
          </a:xfrm>
          <a:solidFill>
            <a:srgbClr val="FFFFFF"/>
          </a:solidFill>
          <a:ln w="12700">
            <a:solidFill>
              <a:srgbClr val="000000"/>
            </a:solidFill>
            <a:miter lim="800000"/>
            <a:headEnd type="none" w="sm" len="sm"/>
            <a:tailEnd type="none" w="sm" len="sm"/>
          </a:ln>
        </p:spPr>
        <p:txBody>
          <a:bodyPr lIns="94311" tIns="47155" rIns="94311" bIns="47155"/>
          <a:lstStyle/>
          <a:p>
            <a:endParaRPr lang="ja-JP" altLang="ja-JP"/>
          </a:p>
        </p:txBody>
      </p:sp>
    </p:spTree>
    <p:extLst>
      <p:ext uri="{BB962C8B-B14F-4D97-AF65-F5344CB8AC3E}">
        <p14:creationId xmlns:p14="http://schemas.microsoft.com/office/powerpoint/2010/main" val="2839753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16" indent="-285659">
              <a:defRPr kumimoji="1" sz="2400">
                <a:solidFill>
                  <a:srgbClr val="9900FF"/>
                </a:solidFill>
                <a:latin typeface="Arial" panose="020B0604020202020204" pitchFamily="34" charset="0"/>
                <a:ea typeface="ＭＳ Ｐゴシック" panose="020B0600070205080204" pitchFamily="50" charset="-128"/>
              </a:defRPr>
            </a:lvl2pPr>
            <a:lvl3pPr marL="1142641" indent="-228527">
              <a:defRPr kumimoji="1" sz="2400">
                <a:solidFill>
                  <a:srgbClr val="9900FF"/>
                </a:solidFill>
                <a:latin typeface="Arial" panose="020B0604020202020204" pitchFamily="34" charset="0"/>
                <a:ea typeface="ＭＳ Ｐゴシック" panose="020B0600070205080204" pitchFamily="50" charset="-128"/>
              </a:defRPr>
            </a:lvl3pPr>
            <a:lvl4pPr marL="1599696" indent="-228527">
              <a:defRPr kumimoji="1" sz="2400">
                <a:solidFill>
                  <a:srgbClr val="9900FF"/>
                </a:solidFill>
                <a:latin typeface="Arial" panose="020B0604020202020204" pitchFamily="34" charset="0"/>
                <a:ea typeface="ＭＳ Ｐゴシック" panose="020B0600070205080204" pitchFamily="50" charset="-128"/>
              </a:defRPr>
            </a:lvl4pPr>
            <a:lvl5pPr marL="2056752" indent="-228527">
              <a:defRPr kumimoji="1" sz="2400">
                <a:solidFill>
                  <a:srgbClr val="9900FF"/>
                </a:solidFill>
                <a:latin typeface="Arial" panose="020B0604020202020204" pitchFamily="34" charset="0"/>
                <a:ea typeface="ＭＳ Ｐゴシック" panose="020B0600070205080204" pitchFamily="50" charset="-128"/>
              </a:defRPr>
            </a:lvl5pPr>
            <a:lvl6pPr marL="2513809"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0864"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7920"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4977"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B8B951C-C1F1-4670-8F1F-CF864A02AF4F}" type="slidenum">
              <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
        <p:nvSpPr>
          <p:cNvPr id="13315" name="Rectangle 2"/>
          <p:cNvSpPr>
            <a:spLocks noGrp="1" noRot="1" noChangeAspect="1" noChangeArrowheads="1" noTextEdit="1"/>
          </p:cNvSpPr>
          <p:nvPr>
            <p:ph type="sldImg"/>
          </p:nvPr>
        </p:nvSpPr>
        <p:spPr>
          <a:xfrm>
            <a:off x="6080125" y="346075"/>
            <a:ext cx="2300288" cy="1724025"/>
          </a:xfrm>
          <a:solidFill>
            <a:srgbClr val="FFFFFF"/>
          </a:solidFill>
          <a:ln/>
        </p:spPr>
      </p:sp>
      <p:sp>
        <p:nvSpPr>
          <p:cNvPr id="13316" name="Rectangle 3"/>
          <p:cNvSpPr>
            <a:spLocks noGrp="1" noChangeArrowheads="1"/>
          </p:cNvSpPr>
          <p:nvPr>
            <p:ph type="body" idx="1"/>
          </p:nvPr>
        </p:nvSpPr>
        <p:spPr>
          <a:xfrm>
            <a:off x="1927823" y="2184209"/>
            <a:ext cx="10596195" cy="2068782"/>
          </a:xfrm>
          <a:solidFill>
            <a:srgbClr val="FFFFFF"/>
          </a:solidFill>
          <a:ln w="12700">
            <a:solidFill>
              <a:srgbClr val="000000"/>
            </a:solidFill>
            <a:miter lim="800000"/>
            <a:headEnd type="none" w="sm" len="sm"/>
            <a:tailEnd type="none" w="sm" len="sm"/>
          </a:ln>
        </p:spPr>
        <p:txBody>
          <a:bodyPr lIns="94311" tIns="47155" rIns="94311" bIns="47155"/>
          <a:lstStyle/>
          <a:p>
            <a:endParaRPr lang="ja-JP" altLang="ja-JP"/>
          </a:p>
        </p:txBody>
      </p:sp>
    </p:spTree>
    <p:extLst>
      <p:ext uri="{BB962C8B-B14F-4D97-AF65-F5344CB8AC3E}">
        <p14:creationId xmlns:p14="http://schemas.microsoft.com/office/powerpoint/2010/main" val="3166876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16" indent="-285659">
              <a:defRPr kumimoji="1" sz="2400">
                <a:solidFill>
                  <a:srgbClr val="9900FF"/>
                </a:solidFill>
                <a:latin typeface="Arial" panose="020B0604020202020204" pitchFamily="34" charset="0"/>
                <a:ea typeface="ＭＳ Ｐゴシック" panose="020B0600070205080204" pitchFamily="50" charset="-128"/>
              </a:defRPr>
            </a:lvl2pPr>
            <a:lvl3pPr marL="1142641" indent="-228527">
              <a:defRPr kumimoji="1" sz="2400">
                <a:solidFill>
                  <a:srgbClr val="9900FF"/>
                </a:solidFill>
                <a:latin typeface="Arial" panose="020B0604020202020204" pitchFamily="34" charset="0"/>
                <a:ea typeface="ＭＳ Ｐゴシック" panose="020B0600070205080204" pitchFamily="50" charset="-128"/>
              </a:defRPr>
            </a:lvl3pPr>
            <a:lvl4pPr marL="1599696" indent="-228527">
              <a:defRPr kumimoji="1" sz="2400">
                <a:solidFill>
                  <a:srgbClr val="9900FF"/>
                </a:solidFill>
                <a:latin typeface="Arial" panose="020B0604020202020204" pitchFamily="34" charset="0"/>
                <a:ea typeface="ＭＳ Ｐゴシック" panose="020B0600070205080204" pitchFamily="50" charset="-128"/>
              </a:defRPr>
            </a:lvl4pPr>
            <a:lvl5pPr marL="2056752" indent="-228527">
              <a:defRPr kumimoji="1" sz="2400">
                <a:solidFill>
                  <a:srgbClr val="9900FF"/>
                </a:solidFill>
                <a:latin typeface="Arial" panose="020B0604020202020204" pitchFamily="34" charset="0"/>
                <a:ea typeface="ＭＳ Ｐゴシック" panose="020B0600070205080204" pitchFamily="50" charset="-128"/>
              </a:defRPr>
            </a:lvl5pPr>
            <a:lvl6pPr marL="2513809"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0864"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7920"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4977"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B8B951C-C1F1-4670-8F1F-CF864A02AF4F}" type="slidenum">
              <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
        <p:nvSpPr>
          <p:cNvPr id="13315" name="Rectangle 2"/>
          <p:cNvSpPr>
            <a:spLocks noGrp="1" noRot="1" noChangeAspect="1" noChangeArrowheads="1" noTextEdit="1"/>
          </p:cNvSpPr>
          <p:nvPr>
            <p:ph type="sldImg"/>
          </p:nvPr>
        </p:nvSpPr>
        <p:spPr>
          <a:xfrm>
            <a:off x="6080125" y="346075"/>
            <a:ext cx="2300288" cy="1724025"/>
          </a:xfrm>
          <a:solidFill>
            <a:srgbClr val="FFFFFF"/>
          </a:solidFill>
          <a:ln/>
        </p:spPr>
      </p:sp>
      <p:sp>
        <p:nvSpPr>
          <p:cNvPr id="13316" name="Rectangle 3"/>
          <p:cNvSpPr>
            <a:spLocks noGrp="1" noChangeArrowheads="1"/>
          </p:cNvSpPr>
          <p:nvPr>
            <p:ph type="body" idx="1"/>
          </p:nvPr>
        </p:nvSpPr>
        <p:spPr>
          <a:xfrm>
            <a:off x="1927823" y="2184209"/>
            <a:ext cx="10596195" cy="2068782"/>
          </a:xfrm>
          <a:solidFill>
            <a:srgbClr val="FFFFFF"/>
          </a:solidFill>
          <a:ln w="12700">
            <a:solidFill>
              <a:srgbClr val="000000"/>
            </a:solidFill>
            <a:miter lim="800000"/>
            <a:headEnd type="none" w="sm" len="sm"/>
            <a:tailEnd type="none" w="sm" len="sm"/>
          </a:ln>
        </p:spPr>
        <p:txBody>
          <a:bodyPr lIns="94311" tIns="47155" rIns="94311" bIns="47155"/>
          <a:lstStyle/>
          <a:p>
            <a:endParaRPr lang="ja-JP" altLang="ja-JP"/>
          </a:p>
        </p:txBody>
      </p:sp>
    </p:spTree>
    <p:extLst>
      <p:ext uri="{BB962C8B-B14F-4D97-AF65-F5344CB8AC3E}">
        <p14:creationId xmlns:p14="http://schemas.microsoft.com/office/powerpoint/2010/main" val="407369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16" indent="-285659">
              <a:defRPr kumimoji="1" sz="2400">
                <a:solidFill>
                  <a:srgbClr val="9900FF"/>
                </a:solidFill>
                <a:latin typeface="Arial" panose="020B0604020202020204" pitchFamily="34" charset="0"/>
                <a:ea typeface="ＭＳ Ｐゴシック" panose="020B0600070205080204" pitchFamily="50" charset="-128"/>
              </a:defRPr>
            </a:lvl2pPr>
            <a:lvl3pPr marL="1142641" indent="-228527">
              <a:defRPr kumimoji="1" sz="2400">
                <a:solidFill>
                  <a:srgbClr val="9900FF"/>
                </a:solidFill>
                <a:latin typeface="Arial" panose="020B0604020202020204" pitchFamily="34" charset="0"/>
                <a:ea typeface="ＭＳ Ｐゴシック" panose="020B0600070205080204" pitchFamily="50" charset="-128"/>
              </a:defRPr>
            </a:lvl3pPr>
            <a:lvl4pPr marL="1599696" indent="-228527">
              <a:defRPr kumimoji="1" sz="2400">
                <a:solidFill>
                  <a:srgbClr val="9900FF"/>
                </a:solidFill>
                <a:latin typeface="Arial" panose="020B0604020202020204" pitchFamily="34" charset="0"/>
                <a:ea typeface="ＭＳ Ｐゴシック" panose="020B0600070205080204" pitchFamily="50" charset="-128"/>
              </a:defRPr>
            </a:lvl4pPr>
            <a:lvl5pPr marL="2056752" indent="-228527">
              <a:defRPr kumimoji="1" sz="2400">
                <a:solidFill>
                  <a:srgbClr val="9900FF"/>
                </a:solidFill>
                <a:latin typeface="Arial" panose="020B0604020202020204" pitchFamily="34" charset="0"/>
                <a:ea typeface="ＭＳ Ｐゴシック" panose="020B0600070205080204" pitchFamily="50" charset="-128"/>
              </a:defRPr>
            </a:lvl5pPr>
            <a:lvl6pPr marL="2513809"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0864"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7920"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4977"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B8B951C-C1F1-4670-8F1F-CF864A02AF4F}" type="slidenum">
              <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
        <p:nvSpPr>
          <p:cNvPr id="13315" name="Rectangle 2"/>
          <p:cNvSpPr>
            <a:spLocks noGrp="1" noRot="1" noChangeAspect="1" noChangeArrowheads="1" noTextEdit="1"/>
          </p:cNvSpPr>
          <p:nvPr>
            <p:ph type="sldImg"/>
          </p:nvPr>
        </p:nvSpPr>
        <p:spPr>
          <a:xfrm>
            <a:off x="6080125" y="346075"/>
            <a:ext cx="2300288" cy="1724025"/>
          </a:xfrm>
          <a:solidFill>
            <a:srgbClr val="FFFFFF"/>
          </a:solidFill>
          <a:ln/>
        </p:spPr>
      </p:sp>
      <p:sp>
        <p:nvSpPr>
          <p:cNvPr id="13316" name="Rectangle 3"/>
          <p:cNvSpPr>
            <a:spLocks noGrp="1" noChangeArrowheads="1"/>
          </p:cNvSpPr>
          <p:nvPr>
            <p:ph type="body" idx="1"/>
          </p:nvPr>
        </p:nvSpPr>
        <p:spPr>
          <a:xfrm>
            <a:off x="1927823" y="2184209"/>
            <a:ext cx="10596195" cy="2068782"/>
          </a:xfrm>
          <a:solidFill>
            <a:srgbClr val="FFFFFF"/>
          </a:solidFill>
          <a:ln w="12700">
            <a:solidFill>
              <a:srgbClr val="000000"/>
            </a:solidFill>
            <a:miter lim="800000"/>
            <a:headEnd type="none" w="sm" len="sm"/>
            <a:tailEnd type="none" w="sm" len="sm"/>
          </a:ln>
        </p:spPr>
        <p:txBody>
          <a:bodyPr lIns="94311" tIns="47155" rIns="94311" bIns="47155"/>
          <a:lstStyle/>
          <a:p>
            <a:endParaRPr lang="ja-JP" altLang="ja-JP"/>
          </a:p>
        </p:txBody>
      </p:sp>
    </p:spTree>
    <p:extLst>
      <p:ext uri="{BB962C8B-B14F-4D97-AF65-F5344CB8AC3E}">
        <p14:creationId xmlns:p14="http://schemas.microsoft.com/office/powerpoint/2010/main" val="3578479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rgbClr val="9900FF"/>
                </a:solidFill>
                <a:latin typeface="Arial" panose="020B0604020202020204" pitchFamily="34" charset="0"/>
                <a:ea typeface="ＭＳ Ｐゴシック" panose="020B0600070205080204" pitchFamily="50" charset="-128"/>
              </a:defRPr>
            </a:lvl1pPr>
            <a:lvl2pPr marL="742716" indent="-285659">
              <a:defRPr kumimoji="1" sz="2400">
                <a:solidFill>
                  <a:srgbClr val="9900FF"/>
                </a:solidFill>
                <a:latin typeface="Arial" panose="020B0604020202020204" pitchFamily="34" charset="0"/>
                <a:ea typeface="ＭＳ Ｐゴシック" panose="020B0600070205080204" pitchFamily="50" charset="-128"/>
              </a:defRPr>
            </a:lvl2pPr>
            <a:lvl3pPr marL="1142641" indent="-228527">
              <a:defRPr kumimoji="1" sz="2400">
                <a:solidFill>
                  <a:srgbClr val="9900FF"/>
                </a:solidFill>
                <a:latin typeface="Arial" panose="020B0604020202020204" pitchFamily="34" charset="0"/>
                <a:ea typeface="ＭＳ Ｐゴシック" panose="020B0600070205080204" pitchFamily="50" charset="-128"/>
              </a:defRPr>
            </a:lvl3pPr>
            <a:lvl4pPr marL="1599696" indent="-228527">
              <a:defRPr kumimoji="1" sz="2400">
                <a:solidFill>
                  <a:srgbClr val="9900FF"/>
                </a:solidFill>
                <a:latin typeface="Arial" panose="020B0604020202020204" pitchFamily="34" charset="0"/>
                <a:ea typeface="ＭＳ Ｐゴシック" panose="020B0600070205080204" pitchFamily="50" charset="-128"/>
              </a:defRPr>
            </a:lvl4pPr>
            <a:lvl5pPr marL="2056752" indent="-228527">
              <a:defRPr kumimoji="1" sz="2400">
                <a:solidFill>
                  <a:srgbClr val="9900FF"/>
                </a:solidFill>
                <a:latin typeface="Arial" panose="020B0604020202020204" pitchFamily="34" charset="0"/>
                <a:ea typeface="ＭＳ Ｐゴシック" panose="020B0600070205080204" pitchFamily="50" charset="-128"/>
              </a:defRPr>
            </a:lvl5pPr>
            <a:lvl6pPr marL="2513809"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6pPr>
            <a:lvl7pPr marL="2970864"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7pPr>
            <a:lvl8pPr marL="3427920"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8pPr>
            <a:lvl9pPr marL="3884977" indent="-228527" eaLnBrk="0" fontAlgn="base" hangingPunct="0">
              <a:spcBef>
                <a:spcPct val="0"/>
              </a:spcBef>
              <a:spcAft>
                <a:spcPct val="0"/>
              </a:spcAft>
              <a:defRPr kumimoji="1" sz="2400">
                <a:solidFill>
                  <a:srgbClr val="9900FF"/>
                </a:solidFill>
                <a:latin typeface="Arial" panose="020B0604020202020204" pitchFamily="34" charset="0"/>
                <a:ea typeface="ＭＳ Ｐゴシック" panose="020B0600070205080204"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B8B951C-C1F1-4670-8F1F-CF864A02AF4F}" type="slidenum">
              <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en-US" altLang="ja-JP"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
        <p:nvSpPr>
          <p:cNvPr id="13315" name="Rectangle 2"/>
          <p:cNvSpPr>
            <a:spLocks noGrp="1" noRot="1" noChangeAspect="1" noChangeArrowheads="1" noTextEdit="1"/>
          </p:cNvSpPr>
          <p:nvPr>
            <p:ph type="sldImg"/>
          </p:nvPr>
        </p:nvSpPr>
        <p:spPr>
          <a:xfrm>
            <a:off x="6080125" y="346075"/>
            <a:ext cx="2300288" cy="1724025"/>
          </a:xfrm>
          <a:solidFill>
            <a:srgbClr val="FFFFFF"/>
          </a:solidFill>
          <a:ln/>
        </p:spPr>
      </p:sp>
      <p:sp>
        <p:nvSpPr>
          <p:cNvPr id="13316" name="Rectangle 3"/>
          <p:cNvSpPr>
            <a:spLocks noGrp="1" noChangeArrowheads="1"/>
          </p:cNvSpPr>
          <p:nvPr>
            <p:ph type="body" idx="1"/>
          </p:nvPr>
        </p:nvSpPr>
        <p:spPr>
          <a:xfrm>
            <a:off x="1927823" y="2184209"/>
            <a:ext cx="10596195" cy="2068782"/>
          </a:xfrm>
          <a:solidFill>
            <a:srgbClr val="FFFFFF"/>
          </a:solidFill>
          <a:ln w="12700">
            <a:solidFill>
              <a:srgbClr val="000000"/>
            </a:solidFill>
            <a:miter lim="800000"/>
            <a:headEnd type="none" w="sm" len="sm"/>
            <a:tailEnd type="none" w="sm" len="sm"/>
          </a:ln>
        </p:spPr>
        <p:txBody>
          <a:bodyPr lIns="94311" tIns="47155" rIns="94311" bIns="47155"/>
          <a:lstStyle/>
          <a:p>
            <a:endParaRPr lang="ja-JP" altLang="ja-JP"/>
          </a:p>
        </p:txBody>
      </p:sp>
    </p:spTree>
    <p:extLst>
      <p:ext uri="{BB962C8B-B14F-4D97-AF65-F5344CB8AC3E}">
        <p14:creationId xmlns:p14="http://schemas.microsoft.com/office/powerpoint/2010/main" val="20982571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pic>
        <p:nvPicPr>
          <p:cNvPr id="5" name="Picture 3">
            <a:extLst>
              <a:ext uri="{FF2B5EF4-FFF2-40B4-BE49-F238E27FC236}">
                <a16:creationId xmlns:a16="http://schemas.microsoft.com/office/drawing/2014/main" id="{BFDAA058-F317-4A58-AEDB-0F46F36B741B}"/>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1513" r="-1"/>
          <a:stretch/>
        </p:blipFill>
        <p:spPr bwMode="auto">
          <a:xfrm>
            <a:off x="-1413" y="4277032"/>
            <a:ext cx="9158476" cy="258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コネクタ 5">
            <a:extLst>
              <a:ext uri="{FF2B5EF4-FFF2-40B4-BE49-F238E27FC236}">
                <a16:creationId xmlns:a16="http://schemas.microsoft.com/office/drawing/2014/main" id="{EB6C34FF-28E9-48EE-86B7-2A38AFC6AAB9}"/>
              </a:ext>
            </a:extLst>
          </p:cNvPr>
          <p:cNvCxnSpPr/>
          <p:nvPr userDrawn="1"/>
        </p:nvCxnSpPr>
        <p:spPr>
          <a:xfrm>
            <a:off x="295835" y="2877666"/>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3E5512A9-9ED2-4B17-AA89-BDF64A9E658C}"/>
              </a:ext>
            </a:extLst>
          </p:cNvPr>
          <p:cNvCxnSpPr/>
          <p:nvPr userDrawn="1"/>
        </p:nvCxnSpPr>
        <p:spPr>
          <a:xfrm>
            <a:off x="295835" y="812311"/>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8" name="図 7">
            <a:extLst>
              <a:ext uri="{FF2B5EF4-FFF2-40B4-BE49-F238E27FC236}">
                <a16:creationId xmlns:a16="http://schemas.microsoft.com/office/drawing/2014/main" id="{BC5B2FC4-0B1C-4290-AE24-6F78DBA7F4A3}"/>
              </a:ext>
            </a:extLst>
          </p:cNvPr>
          <p:cNvPicPr>
            <a:picLocks noChangeAspect="1"/>
          </p:cNvPicPr>
          <p:nvPr userDrawn="1"/>
        </p:nvPicPr>
        <p:blipFill>
          <a:blip r:embed="rId3"/>
          <a:stretch>
            <a:fillRect/>
          </a:stretch>
        </p:blipFill>
        <p:spPr>
          <a:xfrm>
            <a:off x="8187548" y="180616"/>
            <a:ext cx="832582" cy="466639"/>
          </a:xfrm>
          <a:prstGeom prst="rect">
            <a:avLst/>
          </a:prstGeom>
        </p:spPr>
      </p:pic>
    </p:spTree>
    <p:extLst>
      <p:ext uri="{BB962C8B-B14F-4D97-AF65-F5344CB8AC3E}">
        <p14:creationId xmlns:p14="http://schemas.microsoft.com/office/powerpoint/2010/main" val="3372171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405975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スライド番号プレースホルダー 6">
            <a:extLst>
              <a:ext uri="{FF2B5EF4-FFF2-40B4-BE49-F238E27FC236}">
                <a16:creationId xmlns:a16="http://schemas.microsoft.com/office/drawing/2014/main" id="{48B7889F-EFA4-49C3-A265-4A2151D52DD2}"/>
              </a:ext>
            </a:extLst>
          </p:cNvPr>
          <p:cNvSpPr>
            <a:spLocks noGrp="1"/>
          </p:cNvSpPr>
          <p:nvPr>
            <p:ph type="sldNum" sz="quarter" idx="4"/>
          </p:nvPr>
        </p:nvSpPr>
        <p:spPr>
          <a:xfrm>
            <a:off x="7089714" y="64810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937012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ユーザー設定レイアウト">
    <p:spTree>
      <p:nvGrpSpPr>
        <p:cNvPr id="1" name=""/>
        <p:cNvGrpSpPr/>
        <p:nvPr/>
      </p:nvGrpSpPr>
      <p:grpSpPr>
        <a:xfrm>
          <a:off x="0" y="0"/>
          <a:ext cx="0" cy="0"/>
          <a:chOff x="0" y="0"/>
          <a:chExt cx="0" cy="0"/>
        </a:xfrm>
      </p:grpSpPr>
      <p:cxnSp>
        <p:nvCxnSpPr>
          <p:cNvPr id="17" name="直線コネクタ 16">
            <a:extLst>
              <a:ext uri="{FF2B5EF4-FFF2-40B4-BE49-F238E27FC236}">
                <a16:creationId xmlns:a16="http://schemas.microsoft.com/office/drawing/2014/main" id="{780D5EC4-5ABA-485D-8B52-C5DD53951CA0}"/>
              </a:ext>
            </a:extLst>
          </p:cNvPr>
          <p:cNvCxnSpPr/>
          <p:nvPr userDrawn="1"/>
        </p:nvCxnSpPr>
        <p:spPr>
          <a:xfrm>
            <a:off x="561415" y="6654354"/>
            <a:ext cx="8582585" cy="0"/>
          </a:xfrm>
          <a:prstGeom prst="line">
            <a:avLst/>
          </a:prstGeom>
          <a:ln w="8890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56CFB5E4-D35F-40FE-985D-64E93CAD0C5C}"/>
              </a:ext>
            </a:extLst>
          </p:cNvPr>
          <p:cNvCxnSpPr/>
          <p:nvPr userDrawn="1"/>
        </p:nvCxnSpPr>
        <p:spPr>
          <a:xfrm>
            <a:off x="1341650" y="6739766"/>
            <a:ext cx="7802350" cy="0"/>
          </a:xfrm>
          <a:prstGeom prst="line">
            <a:avLst/>
          </a:prstGeom>
          <a:ln w="793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5227CA9C-DAD8-413C-AB37-8B03284D7F89}"/>
              </a:ext>
            </a:extLst>
          </p:cNvPr>
          <p:cNvCxnSpPr/>
          <p:nvPr userDrawn="1"/>
        </p:nvCxnSpPr>
        <p:spPr>
          <a:xfrm>
            <a:off x="2050955" y="6816866"/>
            <a:ext cx="7093045" cy="0"/>
          </a:xfrm>
          <a:prstGeom prst="line">
            <a:avLst/>
          </a:prstGeom>
          <a:ln w="889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D2E7468F-33F0-4F1B-B5D7-098C69DAC17E}"/>
              </a:ext>
            </a:extLst>
          </p:cNvPr>
          <p:cNvSpPr/>
          <p:nvPr userDrawn="1"/>
        </p:nvSpPr>
        <p:spPr>
          <a:xfrm>
            <a:off x="0" y="1"/>
            <a:ext cx="9144000" cy="53201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3B06736B-BDBE-4BCA-97DD-4F5B25CB6C9E}"/>
              </a:ext>
            </a:extLst>
          </p:cNvPr>
          <p:cNvSpPr/>
          <p:nvPr userDrawn="1"/>
        </p:nvSpPr>
        <p:spPr>
          <a:xfrm>
            <a:off x="2771" y="536817"/>
            <a:ext cx="8312728" cy="9568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E6A8C2B4-B4BE-41C2-9F09-EE1D5FE3439E}"/>
              </a:ext>
            </a:extLst>
          </p:cNvPr>
          <p:cNvSpPr/>
          <p:nvPr userDrawn="1"/>
        </p:nvSpPr>
        <p:spPr>
          <a:xfrm>
            <a:off x="1004" y="639341"/>
            <a:ext cx="7557025" cy="9568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632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C763E1FE-D509-4188-9D49-6511908B7B26}" type="slidenum">
              <a:rPr kumimoji="1" lang="ja-JP" altLang="en-US" smtClean="0"/>
              <a:t>‹#›</a:t>
            </a:fld>
            <a:endParaRPr kumimoji="1" lang="ja-JP" altLang="en-US"/>
          </a:p>
        </p:txBody>
      </p:sp>
      <p:pic>
        <p:nvPicPr>
          <p:cNvPr id="5" name="Picture 3">
            <a:extLst>
              <a:ext uri="{FF2B5EF4-FFF2-40B4-BE49-F238E27FC236}">
                <a16:creationId xmlns:a16="http://schemas.microsoft.com/office/drawing/2014/main" id="{BFDAA058-F317-4A58-AEDB-0F46F36B741B}"/>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1513" r="-1"/>
          <a:stretch/>
        </p:blipFill>
        <p:spPr bwMode="auto">
          <a:xfrm>
            <a:off x="-1413" y="4277032"/>
            <a:ext cx="9158476" cy="258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コネクタ 5">
            <a:extLst>
              <a:ext uri="{FF2B5EF4-FFF2-40B4-BE49-F238E27FC236}">
                <a16:creationId xmlns:a16="http://schemas.microsoft.com/office/drawing/2014/main" id="{EB6C34FF-28E9-48EE-86B7-2A38AFC6AAB9}"/>
              </a:ext>
            </a:extLst>
          </p:cNvPr>
          <p:cNvCxnSpPr/>
          <p:nvPr userDrawn="1"/>
        </p:nvCxnSpPr>
        <p:spPr>
          <a:xfrm>
            <a:off x="295835" y="2877666"/>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8" name="図 7">
            <a:extLst>
              <a:ext uri="{FF2B5EF4-FFF2-40B4-BE49-F238E27FC236}">
                <a16:creationId xmlns:a16="http://schemas.microsoft.com/office/drawing/2014/main" id="{BC5B2FC4-0B1C-4290-AE24-6F78DBA7F4A3}"/>
              </a:ext>
            </a:extLst>
          </p:cNvPr>
          <p:cNvPicPr>
            <a:picLocks noChangeAspect="1"/>
          </p:cNvPicPr>
          <p:nvPr userDrawn="1"/>
        </p:nvPicPr>
        <p:blipFill>
          <a:blip r:embed="rId3"/>
          <a:stretch>
            <a:fillRect/>
          </a:stretch>
        </p:blipFill>
        <p:spPr>
          <a:xfrm>
            <a:off x="8187548" y="180616"/>
            <a:ext cx="832582" cy="466639"/>
          </a:xfrm>
          <a:prstGeom prst="rect">
            <a:avLst/>
          </a:prstGeom>
        </p:spPr>
      </p:pic>
    </p:spTree>
    <p:extLst>
      <p:ext uri="{BB962C8B-B14F-4D97-AF65-F5344CB8AC3E}">
        <p14:creationId xmlns:p14="http://schemas.microsoft.com/office/powerpoint/2010/main" val="4202282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cxnSp>
        <p:nvCxnSpPr>
          <p:cNvPr id="8" name="直線コネクタ 7"/>
          <p:cNvCxnSpPr/>
          <p:nvPr userDrawn="1"/>
        </p:nvCxnSpPr>
        <p:spPr>
          <a:xfrm>
            <a:off x="295835" y="812311"/>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8B22FF40-11FF-46CB-AB5A-74AEE17F8A90}"/>
              </a:ext>
            </a:extLst>
          </p:cNvPr>
          <p:cNvSpPr>
            <a:spLocks noGrp="1"/>
          </p:cNvSpPr>
          <p:nvPr>
            <p:ph type="title"/>
          </p:nvPr>
        </p:nvSpPr>
        <p:spPr>
          <a:xfrm>
            <a:off x="360000" y="180000"/>
            <a:ext cx="8460000" cy="648000"/>
          </a:xfrm>
          <a:prstGeom prst="rect">
            <a:avLst/>
          </a:prstGeom>
        </p:spPr>
        <p:txBody>
          <a:bodyPr>
            <a:noAutofit/>
          </a:bodyPr>
          <a:lstStyle>
            <a:lvl1pPr>
              <a:defRPr sz="2800"/>
            </a:lvl1pPr>
          </a:lstStyle>
          <a:p>
            <a:r>
              <a:rPr lang="ja-JP" altLang="en-US"/>
              <a:t>マスター タイトルの書式設定</a:t>
            </a:r>
            <a:endParaRPr lang="en-US" dirty="0"/>
          </a:p>
        </p:txBody>
      </p:sp>
      <p:sp>
        <p:nvSpPr>
          <p:cNvPr id="7"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189873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タイトル スライド">
    <p:spTree>
      <p:nvGrpSpPr>
        <p:cNvPr id="1" name=""/>
        <p:cNvGrpSpPr/>
        <p:nvPr/>
      </p:nvGrpSpPr>
      <p:grpSpPr>
        <a:xfrm>
          <a:off x="0" y="0"/>
          <a:ext cx="0" cy="0"/>
          <a:chOff x="0" y="0"/>
          <a:chExt cx="0" cy="0"/>
        </a:xfrm>
      </p:grpSpPr>
      <p:cxnSp>
        <p:nvCxnSpPr>
          <p:cNvPr id="8" name="直線コネクタ 7"/>
          <p:cNvCxnSpPr/>
          <p:nvPr userDrawn="1"/>
        </p:nvCxnSpPr>
        <p:spPr>
          <a:xfrm>
            <a:off x="295835" y="812311"/>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8B22FF40-11FF-46CB-AB5A-74AEE17F8A90}"/>
              </a:ext>
            </a:extLst>
          </p:cNvPr>
          <p:cNvSpPr>
            <a:spLocks noGrp="1"/>
          </p:cNvSpPr>
          <p:nvPr>
            <p:ph type="title"/>
          </p:nvPr>
        </p:nvSpPr>
        <p:spPr>
          <a:xfrm>
            <a:off x="360000" y="180000"/>
            <a:ext cx="8460000" cy="648000"/>
          </a:xfrm>
          <a:prstGeom prst="rect">
            <a:avLst/>
          </a:prstGeom>
        </p:spPr>
        <p:txBody>
          <a:bodyPr>
            <a:noAutofit/>
          </a:bodyPr>
          <a:lstStyle>
            <a:lvl1pPr>
              <a:defRPr sz="2800"/>
            </a:lvl1pPr>
          </a:lstStyle>
          <a:p>
            <a:r>
              <a:rPr lang="ja-JP" altLang="en-US" dirty="0"/>
              <a:t>マスター タイトルの書式設定</a:t>
            </a:r>
            <a:endParaRPr lang="en-US" dirty="0"/>
          </a:p>
        </p:txBody>
      </p:sp>
      <p:sp>
        <p:nvSpPr>
          <p:cNvPr id="6"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169380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cxnSp>
        <p:nvCxnSpPr>
          <p:cNvPr id="8" name="直線コネクタ 7"/>
          <p:cNvCxnSpPr/>
          <p:nvPr userDrawn="1"/>
        </p:nvCxnSpPr>
        <p:spPr>
          <a:xfrm>
            <a:off x="295835" y="812311"/>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8B22FF40-11FF-46CB-AB5A-74AEE17F8A90}"/>
              </a:ext>
            </a:extLst>
          </p:cNvPr>
          <p:cNvSpPr>
            <a:spLocks noGrp="1"/>
          </p:cNvSpPr>
          <p:nvPr>
            <p:ph type="title"/>
          </p:nvPr>
        </p:nvSpPr>
        <p:spPr>
          <a:xfrm>
            <a:off x="360000" y="180000"/>
            <a:ext cx="8460000" cy="648000"/>
          </a:xfrm>
          <a:prstGeom prst="rect">
            <a:avLst/>
          </a:prstGeom>
        </p:spPr>
        <p:txBody>
          <a:bodyPr>
            <a:noAutofit/>
          </a:bodyPr>
          <a:lstStyle>
            <a:lvl1pPr>
              <a:defRPr sz="2800"/>
            </a:lvl1pPr>
          </a:lstStyle>
          <a:p>
            <a:r>
              <a:rPr lang="ja-JP" altLang="en-US"/>
              <a:t>マスター タイトルの書式設定</a:t>
            </a:r>
            <a:endParaRPr lang="en-US" dirty="0"/>
          </a:p>
        </p:txBody>
      </p:sp>
      <p:sp>
        <p:nvSpPr>
          <p:cNvPr id="7" name="Text Placeholder 2">
            <a:extLst>
              <a:ext uri="{FF2B5EF4-FFF2-40B4-BE49-F238E27FC236}">
                <a16:creationId xmlns:a16="http://schemas.microsoft.com/office/drawing/2014/main" id="{40EE4DEC-076F-4970-A50A-1C30DC7AABE4}"/>
              </a:ext>
            </a:extLst>
          </p:cNvPr>
          <p:cNvSpPr>
            <a:spLocks noGrp="1"/>
          </p:cNvSpPr>
          <p:nvPr>
            <p:ph idx="1"/>
          </p:nvPr>
        </p:nvSpPr>
        <p:spPr>
          <a:xfrm>
            <a:off x="288298" y="2090103"/>
            <a:ext cx="8640000" cy="4086860"/>
          </a:xfrm>
          <a:prstGeom prst="rect">
            <a:avLst/>
          </a:prstGeom>
        </p:spPr>
        <p:txBody>
          <a:bodyPr vert="horz" lIns="91440" tIns="45720" rIns="91440" bIns="45720" rtlCol="0">
            <a:normAutofit/>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テキスト プレースホルダー 3">
            <a:extLst>
              <a:ext uri="{FF2B5EF4-FFF2-40B4-BE49-F238E27FC236}">
                <a16:creationId xmlns:a16="http://schemas.microsoft.com/office/drawing/2014/main" id="{948BE39A-F6C7-4F85-B522-D42AD6DDE348}"/>
              </a:ext>
            </a:extLst>
          </p:cNvPr>
          <p:cNvSpPr>
            <a:spLocks noGrp="1"/>
          </p:cNvSpPr>
          <p:nvPr>
            <p:ph type="body" sz="quarter" idx="13"/>
          </p:nvPr>
        </p:nvSpPr>
        <p:spPr>
          <a:xfrm>
            <a:off x="288000" y="936000"/>
            <a:ext cx="8639175" cy="774571"/>
          </a:xfrm>
          <a:solidFill>
            <a:schemeClr val="accent1">
              <a:lumMod val="40000"/>
              <a:lumOff val="60000"/>
            </a:schemeClr>
          </a:solidFill>
        </p:spPr>
        <p:txBody>
          <a:bodyPr>
            <a:spAutoFit/>
          </a:bodyPr>
          <a:lstStyle>
            <a:lvl1pPr>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マスター テキストの書式設定</a:t>
            </a:r>
            <a:endParaRPr kumimoji="1" lang="en-US" altLang="ja-JP" dirty="0"/>
          </a:p>
          <a:p>
            <a:pPr lvl="0"/>
            <a:endParaRPr kumimoji="1" lang="en-US" altLang="ja-JP" dirty="0"/>
          </a:p>
        </p:txBody>
      </p:sp>
      <p:sp>
        <p:nvSpPr>
          <p:cNvPr id="10"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339935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タイトル スライド">
    <p:spTree>
      <p:nvGrpSpPr>
        <p:cNvPr id="1" name=""/>
        <p:cNvGrpSpPr/>
        <p:nvPr/>
      </p:nvGrpSpPr>
      <p:grpSpPr>
        <a:xfrm>
          <a:off x="0" y="0"/>
          <a:ext cx="0" cy="0"/>
          <a:chOff x="0" y="0"/>
          <a:chExt cx="0" cy="0"/>
        </a:xfrm>
      </p:grpSpPr>
      <p:cxnSp>
        <p:nvCxnSpPr>
          <p:cNvPr id="8" name="直線コネクタ 7"/>
          <p:cNvCxnSpPr/>
          <p:nvPr userDrawn="1"/>
        </p:nvCxnSpPr>
        <p:spPr>
          <a:xfrm>
            <a:off x="295835" y="812311"/>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8B22FF40-11FF-46CB-AB5A-74AEE17F8A90}"/>
              </a:ext>
            </a:extLst>
          </p:cNvPr>
          <p:cNvSpPr>
            <a:spLocks noGrp="1"/>
          </p:cNvSpPr>
          <p:nvPr>
            <p:ph type="title"/>
          </p:nvPr>
        </p:nvSpPr>
        <p:spPr>
          <a:xfrm>
            <a:off x="360000" y="180000"/>
            <a:ext cx="8460000" cy="648000"/>
          </a:xfrm>
          <a:prstGeom prst="rect">
            <a:avLst/>
          </a:prstGeom>
        </p:spPr>
        <p:txBody>
          <a:bodyPr>
            <a:noAutofit/>
          </a:bodyPr>
          <a:lstStyle>
            <a:lvl1pPr>
              <a:defRPr sz="2800"/>
            </a:lvl1pPr>
          </a:lstStyle>
          <a:p>
            <a:r>
              <a:rPr lang="ja-JP" altLang="en-US"/>
              <a:t>マスター タイトルの書式設定</a:t>
            </a:r>
            <a:endParaRPr lang="en-US" dirty="0"/>
          </a:p>
        </p:txBody>
      </p:sp>
      <p:sp>
        <p:nvSpPr>
          <p:cNvPr id="7" name="Text Placeholder 2">
            <a:extLst>
              <a:ext uri="{FF2B5EF4-FFF2-40B4-BE49-F238E27FC236}">
                <a16:creationId xmlns:a16="http://schemas.microsoft.com/office/drawing/2014/main" id="{40EE4DEC-076F-4970-A50A-1C30DC7AABE4}"/>
              </a:ext>
            </a:extLst>
          </p:cNvPr>
          <p:cNvSpPr>
            <a:spLocks noGrp="1"/>
          </p:cNvSpPr>
          <p:nvPr>
            <p:ph idx="1"/>
          </p:nvPr>
        </p:nvSpPr>
        <p:spPr>
          <a:xfrm>
            <a:off x="288298" y="2061125"/>
            <a:ext cx="8640000" cy="4115838"/>
          </a:xfrm>
          <a:prstGeom prst="rect">
            <a:avLst/>
          </a:prstGeom>
        </p:spPr>
        <p:txBody>
          <a:bodyPr vert="horz" lIns="91440" tIns="45720" rIns="91440" bIns="45720" rtlCol="0">
            <a:normAutofit/>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9" name="テキスト プレースホルダー 3">
            <a:extLst>
              <a:ext uri="{FF2B5EF4-FFF2-40B4-BE49-F238E27FC236}">
                <a16:creationId xmlns:a16="http://schemas.microsoft.com/office/drawing/2014/main" id="{A31C5CDF-DC53-4A38-B2B4-1532F07E9AEF}"/>
              </a:ext>
            </a:extLst>
          </p:cNvPr>
          <p:cNvSpPr>
            <a:spLocks noGrp="1"/>
          </p:cNvSpPr>
          <p:nvPr>
            <p:ph type="body" sz="quarter" idx="13"/>
          </p:nvPr>
        </p:nvSpPr>
        <p:spPr>
          <a:xfrm>
            <a:off x="288000" y="936000"/>
            <a:ext cx="8639175" cy="774571"/>
          </a:xfrm>
          <a:solidFill>
            <a:schemeClr val="accent1">
              <a:lumMod val="40000"/>
              <a:lumOff val="60000"/>
            </a:schemeClr>
          </a:solidFill>
        </p:spPr>
        <p:txBody>
          <a:bodyPr>
            <a:spAutoFit/>
          </a:bodyPr>
          <a:lstStyle>
            <a:lvl1pPr>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マスター テキストの書式設定</a:t>
            </a:r>
            <a:endParaRPr kumimoji="1" lang="en-US" altLang="ja-JP" dirty="0"/>
          </a:p>
          <a:p>
            <a:pPr lvl="0"/>
            <a:endParaRPr kumimoji="1" lang="en-US" altLang="ja-JP" dirty="0"/>
          </a:p>
        </p:txBody>
      </p:sp>
      <p:sp>
        <p:nvSpPr>
          <p:cNvPr id="10"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283773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p:cNvCxnSpPr/>
          <p:nvPr userDrawn="1"/>
        </p:nvCxnSpPr>
        <p:spPr>
          <a:xfrm>
            <a:off x="295835" y="812311"/>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157218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4059917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105886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19807"/>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pic>
        <p:nvPicPr>
          <p:cNvPr id="8" name="図 7">
            <a:extLst>
              <a:ext uri="{FF2B5EF4-FFF2-40B4-BE49-F238E27FC236}">
                <a16:creationId xmlns:a16="http://schemas.microsoft.com/office/drawing/2014/main" id="{651A050A-3D74-40A0-9FD1-D0C15AB9E48E}"/>
              </a:ext>
            </a:extLst>
          </p:cNvPr>
          <p:cNvPicPr>
            <a:picLocks noChangeAspect="1"/>
          </p:cNvPicPr>
          <p:nvPr userDrawn="1"/>
        </p:nvPicPr>
        <p:blipFill>
          <a:blip r:embed="rId14"/>
          <a:stretch>
            <a:fillRect/>
          </a:stretch>
        </p:blipFill>
        <p:spPr>
          <a:xfrm>
            <a:off x="8187548" y="180616"/>
            <a:ext cx="832582" cy="466639"/>
          </a:xfrm>
          <a:prstGeom prst="rect">
            <a:avLst/>
          </a:prstGeom>
        </p:spPr>
      </p:pic>
      <p:sp>
        <p:nvSpPr>
          <p:cNvPr id="9" name="スライド番号プレースホルダー 6">
            <a:extLst>
              <a:ext uri="{FF2B5EF4-FFF2-40B4-BE49-F238E27FC236}">
                <a16:creationId xmlns:a16="http://schemas.microsoft.com/office/drawing/2014/main" id="{98F60F16-39DD-4EA2-98B2-007D30E2738A}"/>
              </a:ext>
            </a:extLst>
          </p:cNvPr>
          <p:cNvSpPr>
            <a:spLocks noGrp="1"/>
          </p:cNvSpPr>
          <p:nvPr>
            <p:ph type="sldNum" sz="quarter" idx="4"/>
          </p:nvPr>
        </p:nvSpPr>
        <p:spPr>
          <a:xfrm>
            <a:off x="7064314" y="6468339"/>
            <a:ext cx="2057400"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defRPr>
            </a:lvl1pPr>
          </a:lstStyle>
          <a:p>
            <a:fld id="{B6D01E12-EF34-4060-9C1C-894F36225EAE}" type="slidenum">
              <a:rPr lang="ja-JP" altLang="en-US" smtClean="0"/>
              <a:pPr/>
              <a:t>‹#›</a:t>
            </a:fld>
            <a:endParaRPr lang="ja-JP" altLang="en-US"/>
          </a:p>
        </p:txBody>
      </p:sp>
    </p:spTree>
    <p:extLst>
      <p:ext uri="{BB962C8B-B14F-4D97-AF65-F5344CB8AC3E}">
        <p14:creationId xmlns:p14="http://schemas.microsoft.com/office/powerpoint/2010/main" val="359148940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4" r:id="rId10"/>
    <p:sldLayoutId id="2147483725" r:id="rId11"/>
    <p:sldLayoutId id="2147483728"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1513" r="-1"/>
          <a:stretch/>
        </p:blipFill>
        <p:spPr bwMode="auto">
          <a:xfrm>
            <a:off x="-19804" y="4277032"/>
            <a:ext cx="9158476" cy="258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9"/>
          <p:cNvSpPr txBox="1">
            <a:spLocks noChangeArrowheads="1"/>
          </p:cNvSpPr>
          <p:nvPr/>
        </p:nvSpPr>
        <p:spPr bwMode="auto">
          <a:xfrm>
            <a:off x="1954072" y="5097059"/>
            <a:ext cx="455284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r">
              <a:spcBef>
                <a:spcPct val="0"/>
              </a:spcBef>
              <a:buFontTx/>
              <a:buNone/>
            </a:pPr>
            <a:r>
              <a:rPr lang="zh-TW" altLang="en-US" sz="2800" dirty="0">
                <a:solidFill>
                  <a:schemeClr val="bg1"/>
                </a:solidFill>
                <a:latin typeface="ＭＳ Ｐゴシック" panose="020B0600070205080204" pitchFamily="50" charset="-128"/>
              </a:rPr>
              <a:t>地球環境産業技術研究機構</a:t>
            </a:r>
          </a:p>
          <a:p>
            <a:pPr algn="r">
              <a:spcBef>
                <a:spcPct val="0"/>
              </a:spcBef>
              <a:buFontTx/>
              <a:buNone/>
            </a:pPr>
            <a:r>
              <a:rPr lang="ja-JP" altLang="en-US" sz="2800" dirty="0">
                <a:solidFill>
                  <a:schemeClr val="bg1"/>
                </a:solidFill>
                <a:latin typeface="ＭＳ Ｐゴシック" panose="020B0600070205080204" pitchFamily="50" charset="-128"/>
              </a:rPr>
              <a:t>無機膜研究センター</a:t>
            </a:r>
            <a:endParaRPr lang="en-US" altLang="ja-JP" sz="2800" dirty="0">
              <a:solidFill>
                <a:schemeClr val="bg1"/>
              </a:solidFill>
              <a:latin typeface="ＭＳ Ｐゴシック" panose="020B0600070205080204" pitchFamily="50" charset="-128"/>
            </a:endParaRPr>
          </a:p>
          <a:p>
            <a:pPr algn="r">
              <a:spcBef>
                <a:spcPct val="0"/>
              </a:spcBef>
              <a:buFontTx/>
              <a:buNone/>
            </a:pPr>
            <a:r>
              <a:rPr lang="ja-JP" altLang="en-US" sz="2800" dirty="0">
                <a:solidFill>
                  <a:schemeClr val="bg1"/>
                </a:solidFill>
                <a:latin typeface="ＭＳ Ｐゴシック" panose="020B0600070205080204" pitchFamily="50" charset="-128"/>
              </a:rPr>
              <a:t>　　副センター長　松好　弘明</a:t>
            </a:r>
          </a:p>
        </p:txBody>
      </p:sp>
      <p:cxnSp>
        <p:nvCxnSpPr>
          <p:cNvPr id="9" name="直線コネクタ 8"/>
          <p:cNvCxnSpPr/>
          <p:nvPr/>
        </p:nvCxnSpPr>
        <p:spPr>
          <a:xfrm>
            <a:off x="295835" y="2877666"/>
            <a:ext cx="858258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435122" y="3115684"/>
            <a:ext cx="2185214" cy="461665"/>
          </a:xfrm>
          <a:prstGeom prst="rect">
            <a:avLst/>
          </a:prstGeom>
          <a:noFill/>
        </p:spPr>
        <p:txBody>
          <a:bodyPr wrap="none" rtlCol="0">
            <a:spAutoFit/>
          </a:bodyPr>
          <a:lstStyle/>
          <a:p>
            <a:r>
              <a:rPr kumimoji="1" lang="en-US" altLang="ja-JP" sz="2400" dirty="0">
                <a:latin typeface="ＭＳ Ｐゴシック" panose="020B0600070205080204" pitchFamily="50" charset="-128"/>
                <a:ea typeface="ＭＳ Ｐゴシック" panose="020B0600070205080204" pitchFamily="50" charset="-128"/>
              </a:rPr>
              <a:t>2022</a:t>
            </a:r>
            <a:r>
              <a:rPr kumimoji="1" lang="ja-JP" altLang="en-US" sz="2400" dirty="0">
                <a:latin typeface="ＭＳ Ｐゴシック" panose="020B0600070205080204" pitchFamily="50" charset="-128"/>
                <a:ea typeface="ＭＳ Ｐゴシック" panose="020B0600070205080204" pitchFamily="50" charset="-128"/>
              </a:rPr>
              <a:t>年</a:t>
            </a:r>
            <a:r>
              <a:rPr lang="en-US" altLang="ja-JP" sz="2400" dirty="0">
                <a:latin typeface="ＭＳ Ｐゴシック" panose="020B0600070205080204" pitchFamily="50" charset="-128"/>
                <a:ea typeface="ＭＳ Ｐゴシック" panose="020B0600070205080204" pitchFamily="50" charset="-128"/>
              </a:rPr>
              <a:t>11</a:t>
            </a:r>
            <a:r>
              <a:rPr kumimoji="1" lang="ja-JP" altLang="en-US" sz="2400" dirty="0">
                <a:latin typeface="ＭＳ Ｐゴシック" panose="020B0600070205080204" pitchFamily="50" charset="-128"/>
                <a:ea typeface="ＭＳ Ｐゴシック" panose="020B0600070205080204" pitchFamily="50" charset="-128"/>
              </a:rPr>
              <a:t>月</a:t>
            </a:r>
            <a:r>
              <a:rPr kumimoji="1" lang="en-US" altLang="ja-JP" sz="2400" dirty="0">
                <a:latin typeface="ＭＳ Ｐゴシック" panose="020B0600070205080204" pitchFamily="50" charset="-128"/>
                <a:ea typeface="ＭＳ Ｐゴシック" panose="020B0600070205080204" pitchFamily="50" charset="-128"/>
              </a:rPr>
              <a:t>2</a:t>
            </a:r>
            <a:r>
              <a:rPr kumimoji="1" lang="ja-JP" altLang="en-US" sz="2400" dirty="0">
                <a:latin typeface="ＭＳ Ｐゴシック" panose="020B0600070205080204" pitchFamily="50" charset="-128"/>
                <a:ea typeface="ＭＳ Ｐゴシック" panose="020B0600070205080204" pitchFamily="50" charset="-128"/>
              </a:rPr>
              <a:t>日</a:t>
            </a:r>
          </a:p>
        </p:txBody>
      </p:sp>
      <p:sp>
        <p:nvSpPr>
          <p:cNvPr id="12" name="Rectangle 3"/>
          <p:cNvSpPr txBox="1">
            <a:spLocks noChangeArrowheads="1"/>
          </p:cNvSpPr>
          <p:nvPr/>
        </p:nvSpPr>
        <p:spPr>
          <a:xfrm>
            <a:off x="215106" y="1545613"/>
            <a:ext cx="8713788" cy="925798"/>
          </a:xfrm>
          <a:prstGeom prst="rect">
            <a:avLst/>
          </a:prstGeom>
        </p:spPr>
        <p:txBody>
          <a:bodyPr vert="horz" lIns="92075" tIns="46038" rIns="92075" bIns="4603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3100"/>
              </a:lnSpc>
            </a:pPr>
            <a:r>
              <a:rPr lang="ja-JP" altLang="en-US" sz="3600" dirty="0">
                <a:latin typeface="ＭＳ Ｐゴシック" panose="020B0600070205080204" pitchFamily="50" charset="-128"/>
                <a:ea typeface="ＭＳ Ｐゴシック" panose="020B0600070205080204" pitchFamily="50" charset="-128"/>
              </a:rPr>
              <a:t>産業化戦略協議会の活動報告</a:t>
            </a:r>
            <a:endParaRPr lang="en-US" altLang="ja-JP" sz="3600" dirty="0">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044F159-E7B4-44FE-A9CF-9FA6C3E26BBA}"/>
              </a:ext>
            </a:extLst>
          </p:cNvPr>
          <p:cNvSpPr>
            <a:spLocks noGrp="1"/>
          </p:cNvSpPr>
          <p:nvPr>
            <p:ph type="sldNum" sz="quarter" idx="4"/>
          </p:nvPr>
        </p:nvSpPr>
        <p:spPr/>
        <p:txBody>
          <a:bodyPr/>
          <a:lstStyle/>
          <a:p>
            <a:fld id="{B6D01E12-EF34-4060-9C1C-894F36225EAE}" type="slidenum">
              <a:rPr lang="ja-JP" altLang="en-US" smtClean="0"/>
              <a:pPr/>
              <a:t>1</a:t>
            </a:fld>
            <a:endParaRPr lang="ja-JP" altLang="en-US"/>
          </a:p>
        </p:txBody>
      </p:sp>
    </p:spTree>
    <p:extLst>
      <p:ext uri="{BB962C8B-B14F-4D97-AF65-F5344CB8AC3E}">
        <p14:creationId xmlns:p14="http://schemas.microsoft.com/office/powerpoint/2010/main" val="4225040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B9515-3AFA-4366-B0E2-A26B57B235DF}"/>
              </a:ext>
            </a:extLst>
          </p:cNvPr>
          <p:cNvSpPr>
            <a:spLocks noGrp="1"/>
          </p:cNvSpPr>
          <p:nvPr>
            <p:ph type="title"/>
          </p:nvPr>
        </p:nvSpPr>
        <p:spPr>
          <a:xfrm>
            <a:off x="743429" y="1812007"/>
            <a:ext cx="7886700" cy="1325563"/>
          </a:xfrm>
        </p:spPr>
        <p:txBody>
          <a:bodyPr/>
          <a:lstStyle/>
          <a:p>
            <a:pPr algn="ctr"/>
            <a:r>
              <a:rPr kumimoji="1" lang="ja-JP" altLang="en-US" dirty="0">
                <a:latin typeface="ＭＳ Ｐゴシック" panose="020B0600070205080204" pitchFamily="50" charset="-128"/>
                <a:ea typeface="ＭＳ Ｐゴシック" panose="020B0600070205080204" pitchFamily="50" charset="-128"/>
              </a:rPr>
              <a:t>ご清聴ありがとうございました。</a:t>
            </a:r>
          </a:p>
        </p:txBody>
      </p:sp>
      <p:sp>
        <p:nvSpPr>
          <p:cNvPr id="4" name="スライド番号プレースホルダー 3">
            <a:extLst>
              <a:ext uri="{FF2B5EF4-FFF2-40B4-BE49-F238E27FC236}">
                <a16:creationId xmlns:a16="http://schemas.microsoft.com/office/drawing/2014/main" id="{BCE3BDA5-075D-4BDC-B2BA-C19CCAE2B5B6}"/>
              </a:ext>
            </a:extLst>
          </p:cNvPr>
          <p:cNvSpPr>
            <a:spLocks noGrp="1"/>
          </p:cNvSpPr>
          <p:nvPr>
            <p:ph type="sldNum" sz="quarter" idx="4"/>
          </p:nvPr>
        </p:nvSpPr>
        <p:spPr/>
        <p:txBody>
          <a:bodyPr/>
          <a:lstStyle/>
          <a:p>
            <a:fld id="{B6D01E12-EF34-4060-9C1C-894F36225EAE}" type="slidenum">
              <a:rPr lang="ja-JP" altLang="en-US" smtClean="0"/>
              <a:pPr/>
              <a:t>10</a:t>
            </a:fld>
            <a:endParaRPr lang="ja-JP" altLang="en-US"/>
          </a:p>
        </p:txBody>
      </p:sp>
      <p:sp>
        <p:nvSpPr>
          <p:cNvPr id="3" name="テキスト ボックス 2">
            <a:extLst>
              <a:ext uri="{FF2B5EF4-FFF2-40B4-BE49-F238E27FC236}">
                <a16:creationId xmlns:a16="http://schemas.microsoft.com/office/drawing/2014/main" id="{D686A673-1C94-4BA1-415B-03E316268A1E}"/>
              </a:ext>
            </a:extLst>
          </p:cNvPr>
          <p:cNvSpPr txBox="1"/>
          <p:nvPr/>
        </p:nvSpPr>
        <p:spPr>
          <a:xfrm>
            <a:off x="2045507" y="4594586"/>
            <a:ext cx="5052986" cy="1569660"/>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ご入会のお問合せをお待ちしております。</a:t>
            </a:r>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r>
              <a:rPr kumimoji="1" lang="en-US" altLang="ja-JP" sz="2400" dirty="0">
                <a:latin typeface="Meiryo UI" panose="020B0604030504040204" pitchFamily="50" charset="-128"/>
                <a:ea typeface="Meiryo UI" panose="020B0604030504040204" pitchFamily="50" charset="-128"/>
              </a:rPr>
              <a:t>RITE</a:t>
            </a:r>
            <a:r>
              <a:rPr kumimoji="1" lang="ja-JP" altLang="en-US" sz="2400" dirty="0">
                <a:latin typeface="Meiryo UI" panose="020B0604030504040204" pitchFamily="50" charset="-128"/>
                <a:ea typeface="Meiryo UI" panose="020B0604030504040204" pitchFamily="50" charset="-128"/>
              </a:rPr>
              <a:t>無機膜研究センター　</a:t>
            </a:r>
            <a:endParaRPr kumimoji="1" lang="en-US" altLang="ja-JP" sz="2400" dirty="0">
              <a:latin typeface="Meiryo UI" panose="020B0604030504040204" pitchFamily="50" charset="-128"/>
              <a:ea typeface="Meiryo UI" panose="020B0604030504040204" pitchFamily="50" charset="-128"/>
            </a:endParaRPr>
          </a:p>
          <a:p>
            <a:r>
              <a:rPr lang="en-US" altLang="ja-JP" sz="2400" dirty="0">
                <a:latin typeface="Meiryo UI" panose="020B0604030504040204" pitchFamily="50" charset="-128"/>
                <a:ea typeface="Meiryo UI" panose="020B0604030504040204" pitchFamily="50" charset="-128"/>
              </a:rPr>
              <a:t>E-mail; mukimaku@rite.or.jp</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77463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6"/>
          <p:cNvSpPr txBox="1">
            <a:spLocks noChangeArrowheads="1"/>
          </p:cNvSpPr>
          <p:nvPr/>
        </p:nvSpPr>
        <p:spPr bwMode="auto">
          <a:xfrm>
            <a:off x="851293" y="1170588"/>
            <a:ext cx="7477414" cy="538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ts val="300"/>
              </a:spcBef>
              <a:buNone/>
            </a:pPr>
            <a:r>
              <a:rPr lang="ja-JP" altLang="en-US" sz="2400" dirty="0">
                <a:latin typeface="ＭＳ Ｐゴシック" panose="020B0600070205080204" pitchFamily="50" charset="-128"/>
              </a:rPr>
              <a:t>１．産業化戦略協議会の位置づけ</a:t>
            </a:r>
            <a:endParaRPr lang="en-US" altLang="ja-JP" sz="2400" dirty="0">
              <a:latin typeface="ＭＳ Ｐゴシック" panose="020B0600070205080204" pitchFamily="50" charset="-128"/>
            </a:endParaRPr>
          </a:p>
          <a:p>
            <a:pPr>
              <a:spcBef>
                <a:spcPts val="300"/>
              </a:spcBef>
              <a:buNone/>
            </a:pPr>
            <a:endParaRPr lang="en-US" altLang="ja-JP" sz="2400" dirty="0">
              <a:latin typeface="ＭＳ Ｐゴシック" panose="020B0600070205080204" pitchFamily="50" charset="-128"/>
            </a:endParaRPr>
          </a:p>
          <a:p>
            <a:pPr>
              <a:spcBef>
                <a:spcPts val="300"/>
              </a:spcBef>
              <a:buNone/>
            </a:pPr>
            <a:r>
              <a:rPr lang="ja-JP" altLang="en-US" sz="2400" dirty="0">
                <a:latin typeface="ＭＳ Ｐゴシック" panose="020B0600070205080204" pitchFamily="50" charset="-128"/>
              </a:rPr>
              <a:t>２．産業化戦略協議会の目的と会員</a:t>
            </a:r>
            <a:endParaRPr lang="en-US" altLang="ja-JP" sz="2400" dirty="0">
              <a:latin typeface="ＭＳ Ｐゴシック" panose="020B0600070205080204" pitchFamily="50" charset="-128"/>
            </a:endParaRPr>
          </a:p>
          <a:p>
            <a:pPr>
              <a:spcBef>
                <a:spcPts val="300"/>
              </a:spcBef>
              <a:buNone/>
            </a:pPr>
            <a:endParaRPr lang="en-US" altLang="ja-JP" sz="2400" dirty="0">
              <a:latin typeface="ＭＳ Ｐゴシック" panose="020B0600070205080204" pitchFamily="50" charset="-128"/>
            </a:endParaRPr>
          </a:p>
          <a:p>
            <a:pPr>
              <a:spcBef>
                <a:spcPts val="300"/>
              </a:spcBef>
              <a:buNone/>
            </a:pPr>
            <a:r>
              <a:rPr lang="ja-JP" altLang="en-US" sz="2400" dirty="0">
                <a:latin typeface="ＭＳ Ｐゴシック" panose="020B0600070205080204" pitchFamily="50" charset="-128"/>
              </a:rPr>
              <a:t>３．産業化戦略協議会の活動計画</a:t>
            </a:r>
            <a:endParaRPr lang="en-US" altLang="ja-JP" sz="2400" dirty="0">
              <a:latin typeface="ＭＳ Ｐゴシック" panose="020B0600070205080204" pitchFamily="50" charset="-128"/>
            </a:endParaRPr>
          </a:p>
          <a:p>
            <a:pPr>
              <a:spcBef>
                <a:spcPts val="300"/>
              </a:spcBef>
              <a:buNone/>
            </a:pPr>
            <a:endParaRPr lang="en-US" altLang="ja-JP" sz="2400" dirty="0">
              <a:latin typeface="ＭＳ Ｐゴシック" panose="020B0600070205080204" pitchFamily="50" charset="-128"/>
            </a:endParaRPr>
          </a:p>
          <a:p>
            <a:pPr>
              <a:spcBef>
                <a:spcPts val="300"/>
              </a:spcBef>
              <a:buNone/>
            </a:pPr>
            <a:r>
              <a:rPr lang="ja-JP" altLang="en-US" sz="2400" dirty="0">
                <a:latin typeface="ＭＳ Ｐゴシック" panose="020B0600070205080204" pitchFamily="50" charset="-128"/>
              </a:rPr>
              <a:t>４．産業化戦略協議会の活動概要</a:t>
            </a:r>
            <a:endParaRPr lang="en-US" altLang="ja-JP" sz="2400" dirty="0">
              <a:latin typeface="ＭＳ Ｐゴシック" panose="020B0600070205080204" pitchFamily="50" charset="-128"/>
            </a:endParaRPr>
          </a:p>
          <a:p>
            <a:pPr>
              <a:spcBef>
                <a:spcPts val="300"/>
              </a:spcBef>
              <a:buNone/>
            </a:pPr>
            <a:endParaRPr lang="en-US" altLang="ja-JP" sz="2400" dirty="0">
              <a:latin typeface="ＭＳ Ｐゴシック" panose="020B0600070205080204" pitchFamily="50" charset="-128"/>
            </a:endParaRPr>
          </a:p>
          <a:p>
            <a:pPr>
              <a:spcBef>
                <a:spcPts val="300"/>
              </a:spcBef>
              <a:buNone/>
            </a:pPr>
            <a:r>
              <a:rPr lang="ja-JP" altLang="en-US" sz="2400" dirty="0">
                <a:latin typeface="ＭＳ Ｐゴシック" panose="020B0600070205080204" pitchFamily="50" charset="-128"/>
              </a:rPr>
              <a:t>５．会員による研究会の実施</a:t>
            </a:r>
            <a:endParaRPr lang="en-US" altLang="ja-JP" sz="2400" dirty="0">
              <a:latin typeface="ＭＳ Ｐゴシック" panose="020B0600070205080204" pitchFamily="50" charset="-128"/>
            </a:endParaRPr>
          </a:p>
          <a:p>
            <a:pPr>
              <a:spcBef>
                <a:spcPts val="300"/>
              </a:spcBef>
              <a:buNone/>
            </a:pPr>
            <a:endParaRPr lang="en-US" altLang="ja-JP" sz="2400" dirty="0">
              <a:latin typeface="ＭＳ Ｐゴシック" panose="020B0600070205080204" pitchFamily="50" charset="-128"/>
            </a:endParaRPr>
          </a:p>
          <a:p>
            <a:pPr>
              <a:spcBef>
                <a:spcPts val="300"/>
              </a:spcBef>
              <a:buNone/>
            </a:pPr>
            <a:r>
              <a:rPr lang="ja-JP" altLang="en-US" sz="2400" dirty="0">
                <a:latin typeface="ＭＳ Ｐゴシック" panose="020B0600070205080204" pitchFamily="50" charset="-128"/>
              </a:rPr>
              <a:t>６．会員限定セミナーの実施</a:t>
            </a:r>
            <a:endParaRPr lang="en-US" altLang="ja-JP" sz="2400" dirty="0">
              <a:latin typeface="ＭＳ Ｐゴシック" panose="020B0600070205080204" pitchFamily="50" charset="-128"/>
            </a:endParaRPr>
          </a:p>
          <a:p>
            <a:pPr>
              <a:spcBef>
                <a:spcPts val="300"/>
              </a:spcBef>
              <a:buNone/>
            </a:pPr>
            <a:endParaRPr lang="en-US" altLang="ja-JP" sz="2400" dirty="0">
              <a:latin typeface="ＭＳ Ｐゴシック" panose="020B0600070205080204" pitchFamily="50" charset="-128"/>
            </a:endParaRPr>
          </a:p>
          <a:p>
            <a:pPr>
              <a:spcBef>
                <a:spcPts val="300"/>
              </a:spcBef>
              <a:buNone/>
            </a:pPr>
            <a:r>
              <a:rPr lang="ja-JP" altLang="en-US" sz="2400" dirty="0">
                <a:latin typeface="ＭＳ Ｐゴシック" panose="020B0600070205080204" pitchFamily="50" charset="-128"/>
              </a:rPr>
              <a:t>７．</a:t>
            </a:r>
            <a:r>
              <a:rPr lang="ja-JP" altLang="en-US" sz="2400" dirty="0">
                <a:latin typeface="ＭＳ Ｐゴシック" panose="020B0600070205080204" pitchFamily="50" charset="-128"/>
                <a:ea typeface="ＭＳ Ｐゴシック" panose="020B0600070205080204" pitchFamily="50" charset="-128"/>
              </a:rPr>
              <a:t>会員向け</a:t>
            </a:r>
            <a:r>
              <a:rPr lang="ja-JP" altLang="en-US" sz="2400" dirty="0">
                <a:solidFill>
                  <a:prstClr val="black"/>
                </a:solidFill>
                <a:latin typeface="ＭＳ Ｐゴシック" panose="020B0600070205080204" pitchFamily="50" charset="-128"/>
                <a:ea typeface="ＭＳ Ｐゴシック" panose="020B0600070205080204" pitchFamily="50" charset="-128"/>
                <a:cs typeface="Arial" panose="020B0604020202020204" pitchFamily="34" charset="0"/>
              </a:rPr>
              <a:t>ニーズ・シーズ情報の提供</a:t>
            </a:r>
            <a:endParaRPr lang="en-US" altLang="ja-JP" sz="2800" dirty="0">
              <a:latin typeface="ＭＳ Ｐゴシック" panose="020B0600070205080204" pitchFamily="50" charset="-128"/>
            </a:endParaRPr>
          </a:p>
        </p:txBody>
      </p:sp>
      <p:sp>
        <p:nvSpPr>
          <p:cNvPr id="4" name="タイトル 3">
            <a:extLst>
              <a:ext uri="{FF2B5EF4-FFF2-40B4-BE49-F238E27FC236}">
                <a16:creationId xmlns:a16="http://schemas.microsoft.com/office/drawing/2014/main" id="{90FC77AB-C1D5-4942-A877-BC9C0D3DBBA9}"/>
              </a:ext>
            </a:extLst>
          </p:cNvPr>
          <p:cNvSpPr>
            <a:spLocks noGrp="1"/>
          </p:cNvSpPr>
          <p:nvPr>
            <p:ph type="title"/>
          </p:nvPr>
        </p:nvSpPr>
        <p:spPr>
          <a:xfrm>
            <a:off x="360000" y="0"/>
            <a:ext cx="8460000" cy="828000"/>
          </a:xfrm>
        </p:spPr>
        <p:txBody>
          <a:bodyPr/>
          <a:lstStyle/>
          <a:p>
            <a:pPr>
              <a:lnSpc>
                <a:spcPct val="100000"/>
              </a:lnSpc>
            </a:pPr>
            <a:r>
              <a:rPr lang="ja-JP" altLang="en-US" sz="3600" dirty="0">
                <a:latin typeface="ＭＳ Ｐゴシック" panose="020B0600070205080204" pitchFamily="50" charset="-128"/>
                <a:ea typeface="ＭＳ Ｐゴシック" panose="020B0600070205080204" pitchFamily="50" charset="-128"/>
              </a:rPr>
              <a:t>発表内容</a:t>
            </a:r>
          </a:p>
        </p:txBody>
      </p:sp>
      <p:sp>
        <p:nvSpPr>
          <p:cNvPr id="2" name="スライド番号プレースホルダー 1">
            <a:extLst>
              <a:ext uri="{FF2B5EF4-FFF2-40B4-BE49-F238E27FC236}">
                <a16:creationId xmlns:a16="http://schemas.microsoft.com/office/drawing/2014/main" id="{83D364E8-378B-4470-B5F3-A39938117698}"/>
              </a:ext>
            </a:extLst>
          </p:cNvPr>
          <p:cNvSpPr>
            <a:spLocks noGrp="1"/>
          </p:cNvSpPr>
          <p:nvPr>
            <p:ph type="sldNum" sz="quarter" idx="4"/>
          </p:nvPr>
        </p:nvSpPr>
        <p:spPr/>
        <p:txBody>
          <a:bodyPr/>
          <a:lstStyle/>
          <a:p>
            <a:fld id="{B6D01E12-EF34-4060-9C1C-894F36225EAE}" type="slidenum">
              <a:rPr lang="ja-JP" altLang="en-US" smtClean="0"/>
              <a:pPr/>
              <a:t>2</a:t>
            </a:fld>
            <a:endParaRPr lang="ja-JP" altLang="en-US"/>
          </a:p>
        </p:txBody>
      </p:sp>
    </p:spTree>
    <p:extLst>
      <p:ext uri="{BB962C8B-B14F-4D97-AF65-F5344CB8AC3E}">
        <p14:creationId xmlns:p14="http://schemas.microsoft.com/office/powerpoint/2010/main" val="151578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587027" y="5034473"/>
            <a:ext cx="2198952" cy="783621"/>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（一財）ファイン</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セラミックスセンター</a:t>
            </a:r>
          </a:p>
        </p:txBody>
      </p:sp>
      <p:sp>
        <p:nvSpPr>
          <p:cNvPr id="28" name="正方形/長方形 27"/>
          <p:cNvSpPr/>
          <p:nvPr/>
        </p:nvSpPr>
        <p:spPr>
          <a:xfrm>
            <a:off x="538368" y="3137874"/>
            <a:ext cx="5477588" cy="1487587"/>
          </a:xfrm>
          <a:prstGeom prst="rect">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 name="角丸四角形 7"/>
          <p:cNvSpPr/>
          <p:nvPr/>
        </p:nvSpPr>
        <p:spPr>
          <a:xfrm>
            <a:off x="2620962" y="4137515"/>
            <a:ext cx="6265334" cy="2573346"/>
          </a:xfrm>
          <a:prstGeom prst="roundRect">
            <a:avLst/>
          </a:prstGeom>
          <a:noFill/>
          <a:ln w="7620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A45FD1CB-7C7F-4985-B8A2-DA01A0FD5940}"/>
              </a:ext>
            </a:extLst>
          </p:cNvPr>
          <p:cNvSpPr>
            <a:spLocks noGrp="1"/>
          </p:cNvSpPr>
          <p:nvPr>
            <p:ph type="title"/>
          </p:nvPr>
        </p:nvSpPr>
        <p:spPr>
          <a:prstGeom prst="rect">
            <a:avLst/>
          </a:prstGeom>
        </p:spPr>
        <p:txBody>
          <a:bodyPr/>
          <a:lstStyle/>
          <a:p>
            <a:r>
              <a:rPr kumimoji="1" lang="ja-JP" altLang="en-US" sz="2800" dirty="0">
                <a:latin typeface="ＭＳ Ｐゴシック" panose="020B0600070205080204" pitchFamily="50" charset="-128"/>
                <a:ea typeface="ＭＳ Ｐゴシック" panose="020B0600070205080204" pitchFamily="50" charset="-128"/>
              </a:rPr>
              <a:t>１．産業</a:t>
            </a:r>
            <a:r>
              <a:rPr lang="ja-JP" altLang="en-US" sz="2800" dirty="0">
                <a:latin typeface="ＭＳ Ｐゴシック" panose="020B0600070205080204" pitchFamily="50" charset="-128"/>
                <a:ea typeface="ＭＳ Ｐゴシック" panose="020B0600070205080204" pitchFamily="50" charset="-128"/>
              </a:rPr>
              <a:t>化戦略協議会の位置づけ</a:t>
            </a:r>
            <a:endParaRPr lang="ja-JP" altLang="en-US" dirty="0">
              <a:latin typeface="ＭＳ Ｐゴシック" panose="020B0600070205080204" pitchFamily="50" charset="-128"/>
              <a:ea typeface="ＭＳ Ｐゴシック" panose="020B0600070205080204" pitchFamily="50" charset="-128"/>
            </a:endParaRPr>
          </a:p>
        </p:txBody>
      </p:sp>
      <p:sp>
        <p:nvSpPr>
          <p:cNvPr id="31" name="円/楕円 30"/>
          <p:cNvSpPr/>
          <p:nvPr/>
        </p:nvSpPr>
        <p:spPr>
          <a:xfrm>
            <a:off x="5345567" y="4486748"/>
            <a:ext cx="3540729" cy="2180440"/>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5" name="円/楕円 34"/>
          <p:cNvSpPr/>
          <p:nvPr/>
        </p:nvSpPr>
        <p:spPr>
          <a:xfrm>
            <a:off x="2872403" y="5121768"/>
            <a:ext cx="2338360" cy="1095003"/>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6" name="円/楕円 35"/>
          <p:cNvSpPr/>
          <p:nvPr/>
        </p:nvSpPr>
        <p:spPr>
          <a:xfrm>
            <a:off x="408373" y="958869"/>
            <a:ext cx="5805996" cy="2085453"/>
          </a:xfrm>
          <a:prstGeom prst="ellipse">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408373" y="3618661"/>
            <a:ext cx="2986361" cy="374461"/>
          </a:xfrm>
          <a:prstGeom prst="rect">
            <a:avLst/>
          </a:prstGeom>
          <a:noFill/>
        </p:spPr>
        <p:txBody>
          <a:bodyPr wrap="square" rtlCol="0">
            <a:spAutoFit/>
          </a:bodyPr>
          <a:lstStyle/>
          <a:p>
            <a:pPr algn="ctr">
              <a:lnSpc>
                <a:spcPts val="2200"/>
              </a:lnSpc>
            </a:pPr>
            <a:r>
              <a:rPr kumimoji="1" lang="ja-JP" altLang="en-US" sz="2400" dirty="0">
                <a:solidFill>
                  <a:srgbClr val="C00000"/>
                </a:solidFill>
                <a:latin typeface="Meiryo UI" panose="020B0604030504040204" pitchFamily="50" charset="-128"/>
                <a:ea typeface="Meiryo UI" panose="020B0604030504040204" pitchFamily="50" charset="-128"/>
              </a:rPr>
              <a:t>無機膜研究センター</a:t>
            </a:r>
            <a:r>
              <a:rPr kumimoji="1" lang="ja-JP" altLang="en-US" sz="2400" dirty="0">
                <a:latin typeface="Meiryo UI" panose="020B0604030504040204" pitchFamily="50" charset="-128"/>
                <a:ea typeface="Meiryo UI" panose="020B0604030504040204" pitchFamily="50" charset="-128"/>
              </a:rPr>
              <a:t>　</a:t>
            </a:r>
            <a:endParaRPr kumimoji="1" lang="en-US" altLang="ja-JP" sz="24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3357654" y="5161325"/>
            <a:ext cx="1350050" cy="369332"/>
          </a:xfrm>
          <a:prstGeom prst="rect">
            <a:avLst/>
          </a:prstGeom>
          <a:noFill/>
        </p:spPr>
        <p:txBody>
          <a:bodyPr wrap="none" rtlCol="0">
            <a:spAutoFit/>
          </a:bodyPr>
          <a:lstStyle/>
          <a:p>
            <a:r>
              <a:rPr kumimoji="1" lang="ja-JP" altLang="en-US" dirty="0">
                <a:solidFill>
                  <a:srgbClr val="C00000"/>
                </a:solidFill>
                <a:latin typeface="Meiryo UI" panose="020B0604030504040204" pitchFamily="50" charset="-128"/>
                <a:ea typeface="Meiryo UI" panose="020B0604030504040204" pitchFamily="50" charset="-128"/>
              </a:rPr>
              <a:t>主要メーカー</a:t>
            </a:r>
            <a:endParaRPr kumimoji="1" lang="en-US" altLang="ja-JP" dirty="0">
              <a:solidFill>
                <a:srgbClr val="C00000"/>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5977168" y="4620612"/>
            <a:ext cx="2130711" cy="1823576"/>
          </a:xfrm>
          <a:prstGeom prst="rect">
            <a:avLst/>
          </a:prstGeom>
          <a:noFill/>
        </p:spPr>
        <p:txBody>
          <a:bodyPr wrap="none" rtlCol="0">
            <a:spAutoFit/>
          </a:bodyPr>
          <a:lstStyle/>
          <a:p>
            <a:pPr>
              <a:lnSpc>
                <a:spcPts val="2300"/>
              </a:lnSpc>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C00000"/>
                </a:solidFill>
                <a:latin typeface="Meiryo UI" panose="020B0604030504040204" pitchFamily="50" charset="-128"/>
                <a:ea typeface="Meiryo UI" panose="020B0604030504040204" pitchFamily="50" charset="-128"/>
              </a:rPr>
              <a:t>主要ユーザ企業</a:t>
            </a:r>
            <a:endParaRPr kumimoji="1" lang="en-US" altLang="ja-JP" dirty="0">
              <a:solidFill>
                <a:srgbClr val="C00000"/>
              </a:solidFill>
              <a:latin typeface="Meiryo UI" panose="020B0604030504040204" pitchFamily="50" charset="-128"/>
              <a:ea typeface="Meiryo UI" panose="020B0604030504040204" pitchFamily="50" charset="-128"/>
            </a:endParaRPr>
          </a:p>
          <a:p>
            <a:pPr>
              <a:lnSpc>
                <a:spcPts val="700"/>
              </a:lnSpc>
            </a:pPr>
            <a:endParaRPr kumimoji="1" lang="en-US" altLang="ja-JP" dirty="0">
              <a:solidFill>
                <a:srgbClr val="C00000"/>
              </a:solidFill>
              <a:latin typeface="Meiryo UI" panose="020B0604030504040204" pitchFamily="50" charset="-128"/>
              <a:ea typeface="Meiryo UI" panose="020B0604030504040204" pitchFamily="50" charset="-128"/>
            </a:endParaRPr>
          </a:p>
          <a:p>
            <a:pPr>
              <a:lnSpc>
                <a:spcPts val="2100"/>
              </a:lnSpc>
            </a:pPr>
            <a:r>
              <a:rPr lang="ja-JP" altLang="en-US" dirty="0">
                <a:latin typeface="Meiryo UI" panose="020B0604030504040204" pitchFamily="50" charset="-128"/>
                <a:ea typeface="Meiryo UI" panose="020B0604030504040204" pitchFamily="50" charset="-128"/>
              </a:rPr>
              <a:t>・エネルギー企業</a:t>
            </a:r>
            <a:endParaRPr lang="en-US" altLang="ja-JP" dirty="0">
              <a:latin typeface="Meiryo UI" panose="020B0604030504040204" pitchFamily="50" charset="-128"/>
              <a:ea typeface="Meiryo UI" panose="020B0604030504040204" pitchFamily="50" charset="-128"/>
            </a:endParaRPr>
          </a:p>
          <a:p>
            <a:pPr>
              <a:lnSpc>
                <a:spcPts val="2100"/>
              </a:lnSpc>
            </a:pPr>
            <a:r>
              <a:rPr kumimoji="1" lang="ja-JP" altLang="en-US" dirty="0">
                <a:latin typeface="Meiryo UI" panose="020B0604030504040204" pitchFamily="50" charset="-128"/>
                <a:ea typeface="Meiryo UI" panose="020B0604030504040204" pitchFamily="50" charset="-128"/>
              </a:rPr>
              <a:t>・エンジニアリング会社</a:t>
            </a:r>
            <a:endParaRPr kumimoji="1" lang="en-US" altLang="ja-JP" dirty="0">
              <a:latin typeface="Meiryo UI" panose="020B0604030504040204" pitchFamily="50" charset="-128"/>
              <a:ea typeface="Meiryo UI" panose="020B0604030504040204" pitchFamily="50" charset="-128"/>
            </a:endParaRPr>
          </a:p>
          <a:p>
            <a:pPr>
              <a:lnSpc>
                <a:spcPts val="2100"/>
              </a:lnSpc>
            </a:pPr>
            <a:r>
              <a:rPr lang="ja-JP" altLang="en-US" dirty="0">
                <a:latin typeface="Meiryo UI" panose="020B0604030504040204" pitchFamily="50" charset="-128"/>
                <a:ea typeface="Meiryo UI" panose="020B0604030504040204" pitchFamily="50" charset="-128"/>
              </a:rPr>
              <a:t>・化学会社</a:t>
            </a:r>
            <a:endParaRPr lang="en-US" altLang="ja-JP" dirty="0">
              <a:latin typeface="Meiryo UI" panose="020B0604030504040204" pitchFamily="50" charset="-128"/>
              <a:ea typeface="Meiryo UI" panose="020B0604030504040204" pitchFamily="50" charset="-128"/>
            </a:endParaRPr>
          </a:p>
          <a:p>
            <a:pPr>
              <a:lnSpc>
                <a:spcPts val="2100"/>
              </a:lnSpc>
            </a:pPr>
            <a:r>
              <a:rPr kumimoji="1" lang="ja-JP" altLang="en-US" dirty="0">
                <a:latin typeface="Meiryo UI" panose="020B0604030504040204" pitchFamily="50" charset="-128"/>
                <a:ea typeface="Meiryo UI" panose="020B0604030504040204" pitchFamily="50" charset="-128"/>
              </a:rPr>
              <a:t>・鉄鋼会社</a:t>
            </a:r>
            <a:endParaRPr kumimoji="1" lang="en-US" altLang="ja-JP" dirty="0">
              <a:latin typeface="Meiryo UI" panose="020B0604030504040204" pitchFamily="50" charset="-128"/>
              <a:ea typeface="Meiryo UI" panose="020B0604030504040204" pitchFamily="50" charset="-128"/>
            </a:endParaRPr>
          </a:p>
          <a:p>
            <a:pPr>
              <a:lnSpc>
                <a:spcPts val="2100"/>
              </a:lnSpc>
            </a:pPr>
            <a:r>
              <a:rPr lang="ja-JP" altLang="en-US" dirty="0">
                <a:latin typeface="Meiryo UI" panose="020B0604030504040204" pitchFamily="50" charset="-128"/>
                <a:ea typeface="Meiryo UI" panose="020B0604030504040204" pitchFamily="50" charset="-128"/>
              </a:rPr>
              <a:t>・その他</a:t>
            </a:r>
            <a:endParaRPr kumimoji="1" lang="ja-JP" altLang="en-US"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flipH="1">
            <a:off x="717055" y="1013679"/>
            <a:ext cx="6033155" cy="1700466"/>
          </a:xfrm>
          <a:prstGeom prst="rect">
            <a:avLst/>
          </a:prstGeom>
          <a:noFill/>
        </p:spPr>
        <p:txBody>
          <a:bodyPr wrap="square" rtlCol="0">
            <a:spAutoFit/>
          </a:bodyPr>
          <a:lstStyle/>
          <a:p>
            <a:pPr lvl="0"/>
            <a:r>
              <a:rPr lang="ja-JP" altLang="en-US" sz="1400" dirty="0">
                <a:solidFill>
                  <a:srgbClr val="FF0000"/>
                </a:solidFill>
                <a:latin typeface="Meiryo UI" panose="020B0604030504040204" pitchFamily="50" charset="-128"/>
                <a:ea typeface="Meiryo UI" panose="020B0604030504040204" pitchFamily="50" charset="-128"/>
              </a:rPr>
              <a:t>　　　　　　　　　　　　　</a:t>
            </a:r>
            <a:r>
              <a:rPr lang="ja-JP" altLang="en-US" dirty="0">
                <a:solidFill>
                  <a:srgbClr val="C00000"/>
                </a:solidFill>
                <a:latin typeface="Meiryo UI" panose="020B0604030504040204" pitchFamily="50" charset="-128"/>
                <a:ea typeface="Meiryo UI" panose="020B0604030504040204" pitchFamily="50" charset="-128"/>
              </a:rPr>
              <a:t>アドバイザリーボード</a:t>
            </a:r>
            <a:endParaRPr lang="en-US" altLang="ja-JP" dirty="0">
              <a:solidFill>
                <a:srgbClr val="C00000"/>
              </a:solidFill>
              <a:latin typeface="Meiryo UI" panose="020B0604030504040204" pitchFamily="50" charset="-128"/>
              <a:ea typeface="Meiryo UI" panose="020B0604030504040204" pitchFamily="50" charset="-128"/>
            </a:endParaRPr>
          </a:p>
          <a:p>
            <a:pPr lvl="0">
              <a:lnSpc>
                <a:spcPts val="300"/>
              </a:lnSpc>
            </a:pPr>
            <a:endParaRPr lang="en-US" altLang="ja-JP" sz="800" dirty="0">
              <a:latin typeface="Meiryo UI" panose="020B0604030504040204" pitchFamily="50" charset="-128"/>
              <a:ea typeface="Meiryo UI" panose="020B0604030504040204" pitchFamily="50" charset="-128"/>
            </a:endParaRPr>
          </a:p>
          <a:p>
            <a:pPr lvl="0"/>
            <a:r>
              <a:rPr lang="ja-JP" altLang="ja-JP" sz="1400" dirty="0">
                <a:latin typeface="Meiryo UI" panose="020B0604030504040204" pitchFamily="50" charset="-128"/>
                <a:ea typeface="Meiryo UI" panose="020B0604030504040204" pitchFamily="50" charset="-128"/>
              </a:rPr>
              <a:t>伊藤　直次　宇都宮大学大学院工学研究科　</a:t>
            </a:r>
            <a:r>
              <a:rPr lang="ja-JP" altLang="en-US" sz="1400" dirty="0">
                <a:latin typeface="Meiryo UI" panose="020B0604030504040204" pitchFamily="50" charset="-128"/>
                <a:ea typeface="Meiryo UI" panose="020B0604030504040204" pitchFamily="50" charset="-128"/>
              </a:rPr>
              <a:t>特任</a:t>
            </a:r>
            <a:r>
              <a:rPr lang="ja-JP" altLang="ja-JP" sz="1400" dirty="0">
                <a:latin typeface="Meiryo UI" panose="020B0604030504040204" pitchFamily="50" charset="-128"/>
                <a:ea typeface="Meiryo UI" panose="020B0604030504040204" pitchFamily="50" charset="-128"/>
              </a:rPr>
              <a:t>教授</a:t>
            </a:r>
            <a:r>
              <a:rPr lang="ja-JP" altLang="en-US" sz="1400" dirty="0">
                <a:latin typeface="Meiryo UI" panose="020B0604030504040204" pitchFamily="50" charset="-128"/>
                <a:ea typeface="Meiryo UI" panose="020B0604030504040204" pitchFamily="50" charset="-128"/>
              </a:rPr>
              <a:t>（メンブレンリアクター）</a:t>
            </a:r>
            <a:endParaRPr lang="ja-JP" altLang="ja-JP" sz="1400" dirty="0">
              <a:latin typeface="Meiryo UI" panose="020B0604030504040204" pitchFamily="50" charset="-128"/>
              <a:ea typeface="Meiryo UI" panose="020B0604030504040204" pitchFamily="50" charset="-128"/>
            </a:endParaRPr>
          </a:p>
          <a:p>
            <a:pPr lvl="0"/>
            <a:r>
              <a:rPr lang="ja-JP" altLang="ja-JP" sz="1400" dirty="0">
                <a:latin typeface="Meiryo UI" panose="020B0604030504040204" pitchFamily="50" charset="-128"/>
                <a:ea typeface="Meiryo UI" panose="020B0604030504040204" pitchFamily="50" charset="-128"/>
              </a:rPr>
              <a:t>上宮　成之　岐阜大学工学部　教授</a:t>
            </a:r>
            <a:r>
              <a:rPr lang="ja-JP" altLang="en-US" sz="1400" dirty="0">
                <a:latin typeface="Meiryo UI" panose="020B0604030504040204" pitchFamily="50" charset="-128"/>
                <a:ea typeface="Meiryo UI" panose="020B0604030504040204" pitchFamily="50" charset="-128"/>
              </a:rPr>
              <a:t>　（パラジウム膜）</a:t>
            </a:r>
            <a:endParaRPr lang="en-US" altLang="ja-JP" sz="1400" dirty="0">
              <a:latin typeface="Meiryo UI" panose="020B0604030504040204" pitchFamily="50" charset="-128"/>
              <a:ea typeface="Meiryo UI" panose="020B0604030504040204" pitchFamily="50" charset="-128"/>
            </a:endParaRPr>
          </a:p>
          <a:p>
            <a:pPr lvl="0"/>
            <a:r>
              <a:rPr lang="ja-JP" altLang="ja-JP" sz="1400" dirty="0">
                <a:latin typeface="Meiryo UI" panose="020B0604030504040204" pitchFamily="50" charset="-128"/>
                <a:ea typeface="Meiryo UI" panose="020B0604030504040204" pitchFamily="50" charset="-128"/>
              </a:rPr>
              <a:t>都留　稔了　広島大学大学院工学研究科　教授</a:t>
            </a:r>
            <a:r>
              <a:rPr lang="ja-JP" altLang="en-US" sz="1400" dirty="0">
                <a:latin typeface="Meiryo UI" panose="020B0604030504040204" pitchFamily="50" charset="-128"/>
                <a:ea typeface="Meiryo UI" panose="020B0604030504040204" pitchFamily="50" charset="-128"/>
              </a:rPr>
              <a:t>　（シリカ膜）</a:t>
            </a:r>
            <a:endParaRPr lang="ja-JP" altLang="ja-JP" sz="1400" dirty="0">
              <a:latin typeface="Meiryo UI" panose="020B0604030504040204" pitchFamily="50" charset="-128"/>
              <a:ea typeface="Meiryo UI" panose="020B0604030504040204" pitchFamily="50" charset="-128"/>
            </a:endParaRPr>
          </a:p>
          <a:p>
            <a:pPr lvl="0"/>
            <a:r>
              <a:rPr lang="ja-JP" altLang="ja-JP" sz="1400" dirty="0">
                <a:latin typeface="Meiryo UI" panose="020B0604030504040204" pitchFamily="50" charset="-128"/>
                <a:ea typeface="Meiryo UI" panose="020B0604030504040204" pitchFamily="50" charset="-128"/>
              </a:rPr>
              <a:t>松方　正彦　早稲田大学先進理工学部　教授</a:t>
            </a:r>
            <a:r>
              <a:rPr lang="ja-JP" altLang="en-US" sz="1400" dirty="0">
                <a:latin typeface="Meiryo UI" panose="020B0604030504040204" pitchFamily="50" charset="-128"/>
                <a:ea typeface="Meiryo UI" panose="020B0604030504040204" pitchFamily="50" charset="-128"/>
              </a:rPr>
              <a:t>　（ゼオライト膜）</a:t>
            </a:r>
            <a:endParaRPr lang="en-US" altLang="ja-JP" sz="1400" dirty="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関根　泰　　 早稲田大学先進理工学部　教授（触媒）</a:t>
            </a:r>
            <a:endParaRPr lang="en-US" altLang="ja-JP" sz="1400" dirty="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岡崎　健　　 東京工業大学科学技術創成研究院　特命教授（水素）</a:t>
            </a:r>
            <a:endParaRPr lang="ja-JP" altLang="ja-JP" sz="1400" dirty="0">
              <a:latin typeface="Meiryo UI" panose="020B0604030504040204" pitchFamily="50" charset="-128"/>
              <a:ea typeface="Meiryo UI" panose="020B0604030504040204" pitchFamily="50" charset="-128"/>
            </a:endParaRPr>
          </a:p>
        </p:txBody>
      </p:sp>
      <p:sp>
        <p:nvSpPr>
          <p:cNvPr id="41" name="上下矢印 40"/>
          <p:cNvSpPr/>
          <p:nvPr/>
        </p:nvSpPr>
        <p:spPr>
          <a:xfrm rot="697783">
            <a:off x="3879897" y="4451823"/>
            <a:ext cx="342751" cy="719399"/>
          </a:xfrm>
          <a:prstGeom prst="up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2" name="上下矢印 41"/>
          <p:cNvSpPr/>
          <p:nvPr/>
        </p:nvSpPr>
        <p:spPr>
          <a:xfrm rot="19030136" flipH="1">
            <a:off x="5474845" y="4410722"/>
            <a:ext cx="339068" cy="653311"/>
          </a:xfrm>
          <a:prstGeom prst="up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3" name="円/楕円 42"/>
          <p:cNvSpPr/>
          <p:nvPr/>
        </p:nvSpPr>
        <p:spPr>
          <a:xfrm>
            <a:off x="6481340" y="2338000"/>
            <a:ext cx="2404957" cy="1373387"/>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6750210" y="2819706"/>
            <a:ext cx="2031325" cy="369332"/>
          </a:xfrm>
          <a:prstGeom prst="rect">
            <a:avLst/>
          </a:prstGeom>
          <a:noFill/>
        </p:spPr>
        <p:txBody>
          <a:bodyPr wrap="none" rtlCol="0">
            <a:spAutoFit/>
          </a:bodyPr>
          <a:lstStyle/>
          <a:p>
            <a:r>
              <a:rPr kumimoji="1" lang="ja-JP" altLang="en-US" dirty="0">
                <a:solidFill>
                  <a:srgbClr val="C00000"/>
                </a:solidFill>
                <a:latin typeface="Meiryo UI" panose="020B0604030504040204" pitchFamily="50" charset="-128"/>
                <a:ea typeface="Meiryo UI" panose="020B0604030504040204" pitchFamily="50" charset="-128"/>
              </a:rPr>
              <a:t>海外主要研究機関</a:t>
            </a:r>
            <a:endParaRPr lang="en-US" altLang="ja-JP" dirty="0">
              <a:latin typeface="Meiryo UI" panose="020B0604030504040204" pitchFamily="50" charset="-128"/>
              <a:ea typeface="Meiryo UI" panose="020B0604030504040204" pitchFamily="50" charset="-128"/>
            </a:endParaRPr>
          </a:p>
        </p:txBody>
      </p:sp>
      <p:sp>
        <p:nvSpPr>
          <p:cNvPr id="45" name="上下矢印 44"/>
          <p:cNvSpPr/>
          <p:nvPr/>
        </p:nvSpPr>
        <p:spPr>
          <a:xfrm rot="3534204" flipH="1">
            <a:off x="6096705" y="3238096"/>
            <a:ext cx="380729" cy="697714"/>
          </a:xfrm>
          <a:prstGeom prst="up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3162325" y="5444462"/>
            <a:ext cx="1696298" cy="646331"/>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・分離膜メーカー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・支持体メーカー</a:t>
            </a:r>
            <a:endParaRPr kumimoji="1" lang="en-US" altLang="ja-JP" dirty="0">
              <a:latin typeface="Meiryo UI" panose="020B0604030504040204" pitchFamily="50" charset="-128"/>
              <a:ea typeface="Meiryo UI" panose="020B0604030504040204" pitchFamily="50" charset="-128"/>
            </a:endParaRPr>
          </a:p>
        </p:txBody>
      </p:sp>
      <p:sp>
        <p:nvSpPr>
          <p:cNvPr id="48" name="上下矢印 47"/>
          <p:cNvSpPr/>
          <p:nvPr/>
        </p:nvSpPr>
        <p:spPr>
          <a:xfrm rot="1970029">
            <a:off x="1767579" y="4425667"/>
            <a:ext cx="308334" cy="651592"/>
          </a:xfrm>
          <a:prstGeom prst="up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9" name="等号 48"/>
          <p:cNvSpPr/>
          <p:nvPr/>
        </p:nvSpPr>
        <p:spPr>
          <a:xfrm rot="16200000">
            <a:off x="3135089" y="2926547"/>
            <a:ext cx="457037" cy="295474"/>
          </a:xfrm>
          <a:prstGeom prst="mathEqua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153509" y="6293714"/>
            <a:ext cx="2031325" cy="369332"/>
          </a:xfrm>
          <a:prstGeom prst="rect">
            <a:avLst/>
          </a:prstGeom>
          <a:solidFill>
            <a:srgbClr val="FF6600"/>
          </a:solidFill>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産業化戦略協議会</a:t>
            </a:r>
          </a:p>
        </p:txBody>
      </p:sp>
      <p:sp>
        <p:nvSpPr>
          <p:cNvPr id="26" name="テキスト ボックス 25"/>
          <p:cNvSpPr txBox="1"/>
          <p:nvPr/>
        </p:nvSpPr>
        <p:spPr>
          <a:xfrm>
            <a:off x="3368326" y="3217833"/>
            <a:ext cx="2457724" cy="908903"/>
          </a:xfrm>
          <a:prstGeom prst="rect">
            <a:avLst/>
          </a:prstGeom>
          <a:noFill/>
        </p:spPr>
        <p:txBody>
          <a:bodyPr wrap="none" rtlCol="0">
            <a:spAutoFit/>
          </a:bodyPr>
          <a:lstStyle/>
          <a:p>
            <a:pPr>
              <a:lnSpc>
                <a:spcPts val="2200"/>
              </a:lnSpc>
            </a:pPr>
            <a:r>
              <a:rPr lang="ja-JP" altLang="en-US" sz="1600" dirty="0">
                <a:latin typeface="Meiryo UI" panose="020B0604030504040204" pitchFamily="50" charset="-128"/>
                <a:ea typeface="Meiryo UI" panose="020B0604030504040204" pitchFamily="50" charset="-128"/>
              </a:rPr>
              <a:t>センター長　　 中尾 真一</a:t>
            </a: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副センター長　松好　弘明　</a:t>
            </a: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主席研究員  喜多 英敏</a:t>
            </a:r>
            <a:endParaRPr kumimoji="1" lang="en-US" altLang="ja-JP" sz="16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493470" y="4154469"/>
            <a:ext cx="1107996" cy="349711"/>
          </a:xfrm>
          <a:prstGeom prst="rect">
            <a:avLst/>
          </a:prstGeom>
          <a:noFill/>
        </p:spPr>
        <p:txBody>
          <a:bodyPr wrap="none" rtlCol="0">
            <a:spAutoFit/>
          </a:bodyPr>
          <a:lstStyle/>
          <a:p>
            <a:pPr algn="ctr">
              <a:lnSpc>
                <a:spcPts val="2200"/>
              </a:lnSpc>
            </a:pPr>
            <a:r>
              <a:rPr kumimoji="1" lang="ja-JP" altLang="en-US" dirty="0">
                <a:latin typeface="Meiryo UI" panose="020B0604030504040204" pitchFamily="50" charset="-128"/>
                <a:ea typeface="Meiryo UI" panose="020B0604030504040204" pitchFamily="50" charset="-128"/>
              </a:rPr>
              <a:t>研究部門</a:t>
            </a:r>
            <a:endParaRPr kumimoji="1" lang="en-US" altLang="ja-JP"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3634770" y="4145589"/>
            <a:ext cx="1569660" cy="349711"/>
          </a:xfrm>
          <a:prstGeom prst="rect">
            <a:avLst/>
          </a:prstGeom>
          <a:noFill/>
        </p:spPr>
        <p:txBody>
          <a:bodyPr wrap="none" rtlCol="0">
            <a:spAutoFit/>
          </a:bodyPr>
          <a:lstStyle/>
          <a:p>
            <a:pPr algn="ctr">
              <a:lnSpc>
                <a:spcPts val="2200"/>
              </a:lnSpc>
            </a:pPr>
            <a:r>
              <a:rPr lang="ja-JP" altLang="en-US" dirty="0">
                <a:latin typeface="Meiryo UI" panose="020B0604030504040204" pitchFamily="50" charset="-128"/>
                <a:ea typeface="Meiryo UI" panose="020B0604030504040204" pitchFamily="50" charset="-128"/>
              </a:rPr>
              <a:t>産業連携部門</a:t>
            </a:r>
            <a:endParaRPr kumimoji="1" lang="en-US" altLang="ja-JP" dirty="0">
              <a:latin typeface="Meiryo UI" panose="020B0604030504040204" pitchFamily="50" charset="-128"/>
              <a:ea typeface="Meiryo UI" panose="020B0604030504040204" pitchFamily="50" charset="-128"/>
            </a:endParaRPr>
          </a:p>
        </p:txBody>
      </p:sp>
      <p:sp>
        <p:nvSpPr>
          <p:cNvPr id="30" name="スライド番号プレースホルダー 1">
            <a:extLst>
              <a:ext uri="{FF2B5EF4-FFF2-40B4-BE49-F238E27FC236}">
                <a16:creationId xmlns:a16="http://schemas.microsoft.com/office/drawing/2014/main" id="{AF75C2EC-0B16-49F6-9B3E-4159F0FDD71E}"/>
              </a:ext>
            </a:extLst>
          </p:cNvPr>
          <p:cNvSpPr>
            <a:spLocks noGrp="1"/>
          </p:cNvSpPr>
          <p:nvPr>
            <p:ph type="sldNum" sz="quarter" idx="4"/>
          </p:nvPr>
        </p:nvSpPr>
        <p:spPr>
          <a:xfrm>
            <a:off x="7089714" y="6481039"/>
            <a:ext cx="2057400" cy="365125"/>
          </a:xfrm>
        </p:spPr>
        <p:txBody>
          <a:bodyPr/>
          <a:lstStyle/>
          <a:p>
            <a:fld id="{B6D01E12-EF34-4060-9C1C-894F36225EAE}" type="slidenum">
              <a:rPr lang="ja-JP" altLang="en-US" smtClean="0"/>
              <a:pPr/>
              <a:t>3</a:t>
            </a:fld>
            <a:endParaRPr lang="ja-JP" altLang="en-US"/>
          </a:p>
        </p:txBody>
      </p:sp>
    </p:spTree>
    <p:extLst>
      <p:ext uri="{BB962C8B-B14F-4D97-AF65-F5344CB8AC3E}">
        <p14:creationId xmlns:p14="http://schemas.microsoft.com/office/powerpoint/2010/main" val="191229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60000" y="0"/>
            <a:ext cx="8460000" cy="828000"/>
          </a:xfrm>
        </p:spPr>
        <p:txBody>
          <a:bodyPr anchor="ctr"/>
          <a:lstStyle/>
          <a:p>
            <a:pPr>
              <a:lnSpc>
                <a:spcPct val="100000"/>
              </a:lnSpc>
            </a:pPr>
            <a:r>
              <a:rPr lang="ja-JP" altLang="en-US" dirty="0">
                <a:solidFill>
                  <a:prstClr val="black"/>
                </a:solidFill>
                <a:latin typeface="ＭＳ Ｐゴシック" panose="020B0600070205080204" pitchFamily="50" charset="-128"/>
                <a:ea typeface="ＭＳ Ｐゴシック" panose="020B0600070205080204" pitchFamily="50" charset="-128"/>
                <a:cs typeface="Arial" panose="020B0604020202020204" pitchFamily="34" charset="0"/>
              </a:rPr>
              <a:t>２．産業化戦略協議会の目的と会員</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F321C9B6-815F-4D19-BCFD-D8895B617C13}"/>
              </a:ext>
            </a:extLst>
          </p:cNvPr>
          <p:cNvSpPr/>
          <p:nvPr/>
        </p:nvSpPr>
        <p:spPr>
          <a:xfrm>
            <a:off x="281624" y="970035"/>
            <a:ext cx="8640000" cy="1800000"/>
          </a:xfrm>
          <a:prstGeom prst="rect">
            <a:avLst/>
          </a:prstGeom>
          <a:solidFill>
            <a:srgbClr val="FFFF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100"/>
              </a:lnSpc>
              <a:defRPr/>
            </a:pPr>
            <a:r>
              <a:rPr lang="en-US" altLang="ja-JP" sz="2400" dirty="0">
                <a:solidFill>
                  <a:prstClr val="black"/>
                </a:solidFill>
                <a:latin typeface="ＭＳ Ｐゴシック" panose="020B0600070205080204" pitchFamily="50" charset="-128"/>
                <a:ea typeface="ＭＳ Ｐゴシック" panose="020B0600070205080204" pitchFamily="50" charset="-128"/>
              </a:rPr>
              <a:t>【</a:t>
            </a:r>
            <a:r>
              <a:rPr lang="ja-JP" altLang="en-US" sz="2400" dirty="0">
                <a:solidFill>
                  <a:prstClr val="black"/>
                </a:solidFill>
                <a:latin typeface="ＭＳ Ｐゴシック" panose="020B0600070205080204" pitchFamily="50" charset="-128"/>
                <a:ea typeface="ＭＳ Ｐゴシック" panose="020B0600070205080204" pitchFamily="50" charset="-128"/>
              </a:rPr>
              <a:t>目的</a:t>
            </a:r>
            <a:r>
              <a:rPr lang="en-US" altLang="ja-JP" sz="2400" dirty="0">
                <a:solidFill>
                  <a:prstClr val="black"/>
                </a:solidFill>
                <a:latin typeface="ＭＳ Ｐゴシック" panose="020B0600070205080204" pitchFamily="50" charset="-128"/>
                <a:ea typeface="ＭＳ Ｐゴシック" panose="020B0600070205080204" pitchFamily="50" charset="-128"/>
              </a:rPr>
              <a:t>】</a:t>
            </a:r>
            <a:r>
              <a:rPr lang="ja-JP" altLang="en-US" sz="2400" dirty="0">
                <a:solidFill>
                  <a:prstClr val="black"/>
                </a:solidFill>
                <a:latin typeface="ＭＳ Ｐゴシック" panose="020B0600070205080204" pitchFamily="50" charset="-128"/>
                <a:ea typeface="ＭＳ Ｐゴシック" panose="020B0600070205080204" pitchFamily="50" charset="-128"/>
              </a:rPr>
              <a:t>　メーカー、ユーザー企業等の</a:t>
            </a:r>
            <a:r>
              <a:rPr lang="ja-JP" altLang="en-US" sz="2400" dirty="0">
                <a:solidFill>
                  <a:srgbClr val="C00000"/>
                </a:solidFill>
                <a:latin typeface="ＭＳ Ｐゴシック" panose="020B0600070205080204" pitchFamily="50" charset="-128"/>
                <a:ea typeface="ＭＳ Ｐゴシック" panose="020B0600070205080204" pitchFamily="50" charset="-128"/>
              </a:rPr>
              <a:t>企業会員</a:t>
            </a:r>
            <a:r>
              <a:rPr lang="ja-JP" altLang="en-US" sz="2400" dirty="0">
                <a:solidFill>
                  <a:prstClr val="black"/>
                </a:solidFill>
                <a:latin typeface="ＭＳ Ｐゴシック" panose="020B0600070205080204" pitchFamily="50" charset="-128"/>
                <a:ea typeface="ＭＳ Ｐゴシック" panose="020B0600070205080204" pitchFamily="50" charset="-128"/>
              </a:rPr>
              <a:t>から構成し、</a:t>
            </a:r>
            <a:endParaRPr lang="en-US" altLang="ja-JP" sz="2400" dirty="0">
              <a:solidFill>
                <a:prstClr val="black"/>
              </a:solidFill>
              <a:latin typeface="ＭＳ Ｐゴシック" panose="020B0600070205080204" pitchFamily="50" charset="-128"/>
              <a:ea typeface="ＭＳ Ｐゴシック" panose="020B0600070205080204" pitchFamily="50" charset="-128"/>
            </a:endParaRPr>
          </a:p>
          <a:p>
            <a:pPr lvl="0">
              <a:lnSpc>
                <a:spcPts val="3100"/>
              </a:lnSpc>
              <a:defRPr/>
            </a:pPr>
            <a:r>
              <a:rPr lang="ja-JP" altLang="en-US" sz="2400" dirty="0">
                <a:solidFill>
                  <a:prstClr val="black"/>
                </a:solidFill>
                <a:latin typeface="ＭＳ Ｐゴシック" panose="020B0600070205080204" pitchFamily="50" charset="-128"/>
                <a:ea typeface="ＭＳ Ｐゴシック" panose="020B0600070205080204" pitchFamily="50" charset="-128"/>
              </a:rPr>
              <a:t>　</a:t>
            </a:r>
            <a:r>
              <a:rPr lang="en-US" altLang="ja-JP" sz="2400" dirty="0">
                <a:solidFill>
                  <a:prstClr val="black"/>
                </a:solidFill>
                <a:latin typeface="ＭＳ Ｐゴシック" panose="020B0600070205080204" pitchFamily="50" charset="-128"/>
                <a:ea typeface="ＭＳ Ｐゴシック" panose="020B0600070205080204" pitchFamily="50" charset="-128"/>
              </a:rPr>
              <a:t>	</a:t>
            </a:r>
            <a:r>
              <a:rPr lang="ja-JP" altLang="en-US" sz="2400" dirty="0">
                <a:solidFill>
                  <a:prstClr val="black"/>
                </a:solidFill>
                <a:latin typeface="ＭＳ Ｐゴシック" panose="020B0600070205080204" pitchFamily="50" charset="-128"/>
                <a:ea typeface="ＭＳ Ｐゴシック" panose="020B0600070205080204" pitchFamily="50" charset="-128"/>
              </a:rPr>
              <a:t>　メーカーとユーザー企業の</a:t>
            </a:r>
            <a:r>
              <a:rPr lang="ja-JP" altLang="en-US" sz="2400" dirty="0">
                <a:solidFill>
                  <a:srgbClr val="C00000"/>
                </a:solidFill>
                <a:latin typeface="ＭＳ Ｐゴシック" panose="020B0600070205080204" pitchFamily="50" charset="-128"/>
                <a:ea typeface="ＭＳ Ｐゴシック" panose="020B0600070205080204" pitchFamily="50" charset="-128"/>
              </a:rPr>
              <a:t>ビジョンの共有化</a:t>
            </a:r>
            <a:r>
              <a:rPr lang="ja-JP" altLang="en-US" sz="2400" dirty="0">
                <a:solidFill>
                  <a:prstClr val="black"/>
                </a:solidFill>
                <a:latin typeface="ＭＳ Ｐゴシック" panose="020B0600070205080204" pitchFamily="50" charset="-128"/>
                <a:ea typeface="ＭＳ Ｐゴシック" panose="020B0600070205080204" pitchFamily="50" charset="-128"/>
              </a:rPr>
              <a:t>及び</a:t>
            </a:r>
            <a:endParaRPr lang="en-US" altLang="ja-JP" sz="2400" dirty="0">
              <a:solidFill>
                <a:prstClr val="black"/>
              </a:solidFill>
              <a:latin typeface="ＭＳ Ｐゴシック" panose="020B0600070205080204" pitchFamily="50" charset="-128"/>
              <a:ea typeface="ＭＳ Ｐゴシック" panose="020B0600070205080204" pitchFamily="50" charset="-128"/>
            </a:endParaRPr>
          </a:p>
          <a:p>
            <a:pPr lvl="0">
              <a:lnSpc>
                <a:spcPts val="3100"/>
              </a:lnSpc>
              <a:defRPr/>
            </a:pPr>
            <a:r>
              <a:rPr lang="ja-JP" altLang="en-US" sz="2400" dirty="0">
                <a:solidFill>
                  <a:prstClr val="black"/>
                </a:solidFill>
                <a:latin typeface="ＭＳ Ｐゴシック" panose="020B0600070205080204" pitchFamily="50" charset="-128"/>
                <a:ea typeface="ＭＳ Ｐゴシック" panose="020B0600070205080204" pitchFamily="50" charset="-128"/>
              </a:rPr>
              <a:t>　</a:t>
            </a:r>
            <a:r>
              <a:rPr lang="en-US" altLang="ja-JP" sz="2400" dirty="0">
                <a:solidFill>
                  <a:prstClr val="black"/>
                </a:solidFill>
                <a:latin typeface="ＭＳ Ｐゴシック" panose="020B0600070205080204" pitchFamily="50" charset="-128"/>
                <a:ea typeface="ＭＳ Ｐゴシック" panose="020B0600070205080204" pitchFamily="50" charset="-128"/>
              </a:rPr>
              <a:t>	</a:t>
            </a:r>
            <a:r>
              <a:rPr lang="ja-JP" altLang="en-US" sz="2400" dirty="0">
                <a:solidFill>
                  <a:prstClr val="black"/>
                </a:solidFill>
                <a:latin typeface="ＭＳ Ｐゴシック" panose="020B0600070205080204" pitchFamily="50" charset="-128"/>
                <a:ea typeface="ＭＳ Ｐゴシック" panose="020B0600070205080204" pitchFamily="50" charset="-128"/>
              </a:rPr>
              <a:t>　</a:t>
            </a:r>
            <a:r>
              <a:rPr lang="ja-JP" altLang="en-US" sz="2400" dirty="0">
                <a:solidFill>
                  <a:srgbClr val="C00000"/>
                </a:solidFill>
                <a:latin typeface="ＭＳ Ｐゴシック" panose="020B0600070205080204" pitchFamily="50" charset="-128"/>
                <a:ea typeface="ＭＳ Ｐゴシック" panose="020B0600070205080204" pitchFamily="50" charset="-128"/>
              </a:rPr>
              <a:t>共同研究の企画・立案</a:t>
            </a:r>
            <a:r>
              <a:rPr lang="ja-JP" altLang="en-US" sz="2400" dirty="0">
                <a:solidFill>
                  <a:prstClr val="black"/>
                </a:solidFill>
                <a:latin typeface="ＭＳ Ｐゴシック" panose="020B0600070205080204" pitchFamily="50" charset="-128"/>
                <a:ea typeface="ＭＳ Ｐゴシック" panose="020B0600070205080204" pitchFamily="50" charset="-128"/>
              </a:rPr>
              <a:t>等を推進し、革新的環境・</a:t>
            </a:r>
            <a:endParaRPr lang="en-US" altLang="ja-JP" sz="2400" dirty="0">
              <a:solidFill>
                <a:prstClr val="black"/>
              </a:solidFill>
              <a:latin typeface="ＭＳ Ｐゴシック" panose="020B0600070205080204" pitchFamily="50" charset="-128"/>
              <a:ea typeface="ＭＳ Ｐゴシック" panose="020B0600070205080204" pitchFamily="50" charset="-128"/>
            </a:endParaRPr>
          </a:p>
          <a:p>
            <a:pPr lvl="0">
              <a:lnSpc>
                <a:spcPts val="3100"/>
              </a:lnSpc>
              <a:defRPr/>
            </a:pPr>
            <a:r>
              <a:rPr lang="ja-JP" altLang="en-US" sz="2400" dirty="0">
                <a:solidFill>
                  <a:prstClr val="black"/>
                </a:solidFill>
                <a:latin typeface="ＭＳ Ｐゴシック" panose="020B0600070205080204" pitchFamily="50" charset="-128"/>
                <a:ea typeface="ＭＳ Ｐゴシック" panose="020B0600070205080204" pitchFamily="50" charset="-128"/>
              </a:rPr>
              <a:t>　</a:t>
            </a:r>
            <a:r>
              <a:rPr lang="en-US" altLang="ja-JP" sz="2400" dirty="0">
                <a:solidFill>
                  <a:prstClr val="black"/>
                </a:solidFill>
                <a:latin typeface="ＭＳ Ｐゴシック" panose="020B0600070205080204" pitchFamily="50" charset="-128"/>
                <a:ea typeface="ＭＳ Ｐゴシック" panose="020B0600070205080204" pitchFamily="50" charset="-128"/>
              </a:rPr>
              <a:t>	</a:t>
            </a:r>
            <a:r>
              <a:rPr lang="ja-JP" altLang="en-US" sz="2400" dirty="0">
                <a:solidFill>
                  <a:prstClr val="black"/>
                </a:solidFill>
                <a:latin typeface="ＭＳ Ｐゴシック" panose="020B0600070205080204" pitchFamily="50" charset="-128"/>
                <a:ea typeface="ＭＳ Ｐゴシック" panose="020B0600070205080204" pitchFamily="50" charset="-128"/>
              </a:rPr>
              <a:t>　エネルギー技術に資する無機膜産業を確立する。</a:t>
            </a:r>
            <a:endParaRPr lang="en-US" altLang="ja-JP" sz="2400" dirty="0">
              <a:solidFill>
                <a:prstClr val="black"/>
              </a:solidFill>
              <a:latin typeface="ＭＳ Ｐゴシック" panose="020B0600070205080204" pitchFamily="50" charset="-128"/>
              <a:ea typeface="ＭＳ Ｐゴシック" panose="020B0600070205080204" pitchFamily="50" charset="-128"/>
            </a:endParaRPr>
          </a:p>
        </p:txBody>
      </p:sp>
      <p:sp>
        <p:nvSpPr>
          <p:cNvPr id="25" name="正方形/長方形 24">
            <a:extLst>
              <a:ext uri="{FF2B5EF4-FFF2-40B4-BE49-F238E27FC236}">
                <a16:creationId xmlns:a16="http://schemas.microsoft.com/office/drawing/2014/main" id="{642D4057-4383-4B01-9BCD-54786168B6D5}"/>
              </a:ext>
            </a:extLst>
          </p:cNvPr>
          <p:cNvSpPr/>
          <p:nvPr/>
        </p:nvSpPr>
        <p:spPr>
          <a:xfrm>
            <a:off x="281624" y="2900509"/>
            <a:ext cx="8640000" cy="3489325"/>
          </a:xfrm>
          <a:prstGeom prst="rect">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会員</a:t>
            </a:r>
            <a:r>
              <a:rPr kumimoji="1" lang="en-US" altLang="ja-JP" sz="2400" dirty="0">
                <a:solidFill>
                  <a:schemeClr val="tx1"/>
                </a:solidFill>
                <a:latin typeface="ＭＳ Ｐゴシック" panose="020B0600070205080204" pitchFamily="50" charset="-128"/>
                <a:ea typeface="ＭＳ Ｐゴシック" panose="020B0600070205080204" pitchFamily="50" charset="-128"/>
              </a:rPr>
              <a:t>】</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828597DB-2F88-4A01-947A-B3108A095F45}"/>
              </a:ext>
            </a:extLst>
          </p:cNvPr>
          <p:cNvSpPr txBox="1"/>
          <p:nvPr/>
        </p:nvSpPr>
        <p:spPr>
          <a:xfrm>
            <a:off x="784307" y="6426983"/>
            <a:ext cx="6697666" cy="369332"/>
          </a:xfrm>
          <a:prstGeom prst="rect">
            <a:avLst/>
          </a:prstGeom>
          <a:solidFill>
            <a:schemeClr val="bg1"/>
          </a:solidFill>
        </p:spPr>
        <p:txBody>
          <a:bodyPr wrap="none" rtlCol="0">
            <a:spAutoFit/>
          </a:bodyPr>
          <a:lstStyle/>
          <a:p>
            <a:pPr algn="ctr"/>
            <a:r>
              <a:rPr kumimoji="1" lang="ja-JP" altLang="en-US" b="1" dirty="0">
                <a:latin typeface="ＭＳ Ｐゴシック" panose="020B0600070205080204" pitchFamily="50" charset="-128"/>
                <a:ea typeface="ＭＳ Ｐゴシック" panose="020B0600070205080204" pitchFamily="50" charset="-128"/>
              </a:rPr>
              <a:t>お問合せ先；</a:t>
            </a:r>
            <a:r>
              <a:rPr kumimoji="1" lang="en-US" altLang="ja-JP" b="1" dirty="0">
                <a:latin typeface="ＭＳ Ｐゴシック" panose="020B0600070205080204" pitchFamily="50" charset="-128"/>
                <a:ea typeface="ＭＳ Ｐゴシック" panose="020B0600070205080204" pitchFamily="50" charset="-128"/>
              </a:rPr>
              <a:t>RITE</a:t>
            </a:r>
            <a:r>
              <a:rPr kumimoji="1" lang="ja-JP" altLang="en-US" b="1" dirty="0">
                <a:latin typeface="ＭＳ Ｐゴシック" panose="020B0600070205080204" pitchFamily="50" charset="-128"/>
                <a:ea typeface="ＭＳ Ｐゴシック" panose="020B0600070205080204" pitchFamily="50" charset="-128"/>
              </a:rPr>
              <a:t>無機膜研究センター　</a:t>
            </a:r>
            <a:r>
              <a:rPr kumimoji="1" lang="en-US" altLang="ja-JP" b="1" dirty="0">
                <a:latin typeface="ＭＳ Ｐゴシック" panose="020B0600070205080204" pitchFamily="50" charset="-128"/>
                <a:ea typeface="ＭＳ Ｐゴシック" panose="020B0600070205080204" pitchFamily="50" charset="-128"/>
              </a:rPr>
              <a:t>E-mail;</a:t>
            </a:r>
            <a:r>
              <a:rPr kumimoji="1" lang="ja-JP" altLang="en-US" b="1" dirty="0">
                <a:latin typeface="ＭＳ Ｐゴシック" panose="020B0600070205080204" pitchFamily="50" charset="-128"/>
                <a:ea typeface="ＭＳ Ｐゴシック" panose="020B0600070205080204" pitchFamily="50" charset="-128"/>
              </a:rPr>
              <a:t> </a:t>
            </a:r>
            <a:r>
              <a:rPr kumimoji="1" lang="en-US" altLang="ja-JP" b="1" dirty="0">
                <a:latin typeface="ＭＳ Ｐゴシック" panose="020B0600070205080204" pitchFamily="50" charset="-128"/>
                <a:ea typeface="ＭＳ Ｐゴシック" panose="020B0600070205080204" pitchFamily="50" charset="-128"/>
              </a:rPr>
              <a:t>mukimaku@rite.or.jp</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385AFB02-F97D-4111-B1F8-33B733AD5682}"/>
              </a:ext>
            </a:extLst>
          </p:cNvPr>
          <p:cNvSpPr>
            <a:spLocks noGrp="1"/>
          </p:cNvSpPr>
          <p:nvPr>
            <p:ph type="sldNum" sz="quarter" idx="4"/>
          </p:nvPr>
        </p:nvSpPr>
        <p:spPr/>
        <p:txBody>
          <a:bodyPr/>
          <a:lstStyle/>
          <a:p>
            <a:fld id="{B6D01E12-EF34-4060-9C1C-894F36225EAE}" type="slidenum">
              <a:rPr lang="ja-JP" altLang="en-US" smtClean="0">
                <a:latin typeface="ＭＳ Ｐゴシック" panose="020B0600070205080204" pitchFamily="50" charset="-128"/>
                <a:ea typeface="ＭＳ Ｐゴシック" panose="020B0600070205080204" pitchFamily="50" charset="-128"/>
              </a:rPr>
              <a:pPr/>
              <a:t>4</a:t>
            </a:fld>
            <a:endParaRPr lang="ja-JP" altLang="en-US">
              <a:latin typeface="ＭＳ Ｐゴシック" panose="020B0600070205080204" pitchFamily="50" charset="-128"/>
              <a:ea typeface="ＭＳ Ｐゴシック" panose="020B0600070205080204" pitchFamily="50" charset="-128"/>
            </a:endParaRPr>
          </a:p>
        </p:txBody>
      </p:sp>
      <p:sp>
        <p:nvSpPr>
          <p:cNvPr id="4" name="四角形: 角を丸くする 3">
            <a:extLst>
              <a:ext uri="{FF2B5EF4-FFF2-40B4-BE49-F238E27FC236}">
                <a16:creationId xmlns:a16="http://schemas.microsoft.com/office/drawing/2014/main" id="{23074C02-F8DE-7504-9B34-F2FC1B0C2EAA}"/>
              </a:ext>
            </a:extLst>
          </p:cNvPr>
          <p:cNvSpPr/>
          <p:nvPr/>
        </p:nvSpPr>
        <p:spPr>
          <a:xfrm>
            <a:off x="359999" y="3562652"/>
            <a:ext cx="8460001" cy="698129"/>
          </a:xfrm>
          <a:prstGeom prst="round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9F82142-2573-E4AA-5DE2-F710DC4E495A}"/>
              </a:ext>
            </a:extLst>
          </p:cNvPr>
          <p:cNvSpPr txBox="1"/>
          <p:nvPr/>
        </p:nvSpPr>
        <p:spPr>
          <a:xfrm>
            <a:off x="495077" y="3379771"/>
            <a:ext cx="2470548" cy="369332"/>
          </a:xfrm>
          <a:prstGeom prst="rect">
            <a:avLst/>
          </a:prstGeom>
          <a:solidFill>
            <a:srgbClr val="0000CC"/>
          </a:solidFill>
          <a:ln w="38100">
            <a:solidFill>
              <a:schemeClr val="bg1"/>
            </a:solidFill>
          </a:ln>
        </p:spPr>
        <p:txBody>
          <a:bodyPr wrap="none" rtlCol="0">
            <a:spAutoFit/>
          </a:bodyPr>
          <a:lstStyle/>
          <a:p>
            <a:pPr algn="ctr"/>
            <a:r>
              <a:rPr kumimoji="1" lang="ja-JP" altLang="en-US" b="1" dirty="0">
                <a:solidFill>
                  <a:schemeClr val="bg1"/>
                </a:solidFill>
              </a:rPr>
              <a:t>分離膜・支持体メーカー</a:t>
            </a:r>
          </a:p>
        </p:txBody>
      </p:sp>
      <p:sp>
        <p:nvSpPr>
          <p:cNvPr id="6" name="テキスト ボックス 5">
            <a:extLst>
              <a:ext uri="{FF2B5EF4-FFF2-40B4-BE49-F238E27FC236}">
                <a16:creationId xmlns:a16="http://schemas.microsoft.com/office/drawing/2014/main" id="{F1B4A961-F40D-FCF2-5A58-3970373152D9}"/>
              </a:ext>
            </a:extLst>
          </p:cNvPr>
          <p:cNvSpPr txBox="1"/>
          <p:nvPr/>
        </p:nvSpPr>
        <p:spPr>
          <a:xfrm>
            <a:off x="1556021" y="3757057"/>
            <a:ext cx="6175087" cy="400110"/>
          </a:xfrm>
          <a:prstGeom prst="rect">
            <a:avLst/>
          </a:prstGeom>
          <a:noFill/>
        </p:spPr>
        <p:txBody>
          <a:bodyPr wrap="none" rtlCol="0">
            <a:spAutoFit/>
          </a:bodyPr>
          <a:lstStyle/>
          <a:p>
            <a:pPr algn="ctr"/>
            <a:r>
              <a:rPr kumimoji="1" lang="ja-JP" altLang="en-US" sz="2000" dirty="0"/>
              <a:t>イーセップ、京セラ、住友化学、日立造船、三菱ケミカル</a:t>
            </a:r>
          </a:p>
        </p:txBody>
      </p:sp>
      <p:sp>
        <p:nvSpPr>
          <p:cNvPr id="7" name="四角形: 角を丸くする 6">
            <a:extLst>
              <a:ext uri="{FF2B5EF4-FFF2-40B4-BE49-F238E27FC236}">
                <a16:creationId xmlns:a16="http://schemas.microsoft.com/office/drawing/2014/main" id="{F2232C4A-1988-9AB9-5CC7-C22E8F734EB4}"/>
              </a:ext>
            </a:extLst>
          </p:cNvPr>
          <p:cNvSpPr/>
          <p:nvPr/>
        </p:nvSpPr>
        <p:spPr>
          <a:xfrm>
            <a:off x="359999" y="4722647"/>
            <a:ext cx="8460002" cy="1294737"/>
          </a:xfrm>
          <a:prstGeom prst="roundRect">
            <a:avLst>
              <a:gd name="adj" fmla="val 1052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8B8FB49-6546-19B8-397D-55C526781265}"/>
              </a:ext>
            </a:extLst>
          </p:cNvPr>
          <p:cNvSpPr txBox="1"/>
          <p:nvPr/>
        </p:nvSpPr>
        <p:spPr>
          <a:xfrm>
            <a:off x="496401" y="4539767"/>
            <a:ext cx="2469224" cy="369332"/>
          </a:xfrm>
          <a:prstGeom prst="rect">
            <a:avLst/>
          </a:prstGeom>
          <a:solidFill>
            <a:srgbClr val="FF0000"/>
          </a:solidFill>
          <a:ln w="38100">
            <a:solidFill>
              <a:schemeClr val="bg1"/>
            </a:solidFill>
          </a:ln>
        </p:spPr>
        <p:txBody>
          <a:bodyPr wrap="square" rtlCol="0">
            <a:spAutoFit/>
          </a:bodyPr>
          <a:lstStyle/>
          <a:p>
            <a:pPr algn="ctr"/>
            <a:r>
              <a:rPr kumimoji="1" lang="ja-JP" altLang="en-US" b="1" dirty="0">
                <a:solidFill>
                  <a:schemeClr val="bg1"/>
                </a:solidFill>
              </a:rPr>
              <a:t>ユーザー企業</a:t>
            </a:r>
          </a:p>
        </p:txBody>
      </p:sp>
      <p:sp>
        <p:nvSpPr>
          <p:cNvPr id="9" name="テキスト ボックス 8">
            <a:extLst>
              <a:ext uri="{FF2B5EF4-FFF2-40B4-BE49-F238E27FC236}">
                <a16:creationId xmlns:a16="http://schemas.microsoft.com/office/drawing/2014/main" id="{EB3234EB-CD42-892C-DD74-D98E33C377CC}"/>
              </a:ext>
            </a:extLst>
          </p:cNvPr>
          <p:cNvSpPr txBox="1"/>
          <p:nvPr/>
        </p:nvSpPr>
        <p:spPr>
          <a:xfrm>
            <a:off x="1281628" y="4917053"/>
            <a:ext cx="6726521" cy="1015663"/>
          </a:xfrm>
          <a:prstGeom prst="rect">
            <a:avLst/>
          </a:prstGeom>
          <a:noFill/>
        </p:spPr>
        <p:txBody>
          <a:bodyPr wrap="none" rtlCol="0">
            <a:spAutoFit/>
          </a:bodyPr>
          <a:lstStyle/>
          <a:p>
            <a:pPr algn="ctr"/>
            <a:r>
              <a:rPr kumimoji="1" lang="ja-JP" altLang="en-US" sz="2000" dirty="0"/>
              <a:t>岩谷産業、大阪ガス、川崎重工業、関西電力、</a:t>
            </a:r>
            <a:endParaRPr kumimoji="1" lang="en-US" altLang="ja-JP" sz="2000" dirty="0"/>
          </a:p>
          <a:p>
            <a:pPr algn="ctr"/>
            <a:r>
              <a:rPr lang="ja-JP" altLang="en-US" sz="2000" dirty="0"/>
              <a:t>ＪＦＥ</a:t>
            </a:r>
            <a:r>
              <a:rPr kumimoji="1" lang="ja-JP" altLang="en-US" sz="2000" dirty="0"/>
              <a:t>スチール、石油資源開発、大陽日酸、千代田化工建設、</a:t>
            </a:r>
            <a:endParaRPr kumimoji="1" lang="en-US" altLang="ja-JP" sz="2000" dirty="0"/>
          </a:p>
          <a:p>
            <a:pPr algn="ctr"/>
            <a:r>
              <a:rPr kumimoji="1" lang="ja-JP" altLang="en-US" sz="2000" dirty="0"/>
              <a:t>日揮、日本ゼオン、マツダ、丸善石油化学</a:t>
            </a:r>
          </a:p>
        </p:txBody>
      </p:sp>
      <p:sp>
        <p:nvSpPr>
          <p:cNvPr id="10" name="テキスト ボックス 9">
            <a:extLst>
              <a:ext uri="{FF2B5EF4-FFF2-40B4-BE49-F238E27FC236}">
                <a16:creationId xmlns:a16="http://schemas.microsoft.com/office/drawing/2014/main" id="{CB8DD389-2672-85A8-04DC-11F8B27DA9BF}"/>
              </a:ext>
            </a:extLst>
          </p:cNvPr>
          <p:cNvSpPr txBox="1"/>
          <p:nvPr/>
        </p:nvSpPr>
        <p:spPr>
          <a:xfrm>
            <a:off x="359999" y="6035431"/>
            <a:ext cx="5019323" cy="369332"/>
          </a:xfrm>
          <a:prstGeom prst="rect">
            <a:avLst/>
          </a:prstGeom>
          <a:noFill/>
        </p:spPr>
        <p:txBody>
          <a:bodyPr wrap="none" rtlCol="0">
            <a:spAutoFit/>
          </a:bodyPr>
          <a:lstStyle/>
          <a:p>
            <a:r>
              <a:rPr kumimoji="1" lang="ja-JP" altLang="en-US" dirty="0"/>
              <a:t>連携会員：一般財団法人ファインセラミックスセンター</a:t>
            </a:r>
          </a:p>
        </p:txBody>
      </p:sp>
      <p:sp>
        <p:nvSpPr>
          <p:cNvPr id="12" name="テキスト ボックス 11">
            <a:extLst>
              <a:ext uri="{FF2B5EF4-FFF2-40B4-BE49-F238E27FC236}">
                <a16:creationId xmlns:a16="http://schemas.microsoft.com/office/drawing/2014/main" id="{05B5BF71-0356-19A8-98B9-1AE54545754D}"/>
              </a:ext>
            </a:extLst>
          </p:cNvPr>
          <p:cNvSpPr txBox="1"/>
          <p:nvPr/>
        </p:nvSpPr>
        <p:spPr>
          <a:xfrm>
            <a:off x="6660141" y="3170969"/>
            <a:ext cx="2141933" cy="338554"/>
          </a:xfrm>
          <a:prstGeom prst="rect">
            <a:avLst/>
          </a:prstGeom>
          <a:noFill/>
        </p:spPr>
        <p:txBody>
          <a:bodyPr wrap="none" rtlCol="0">
            <a:spAutoFit/>
          </a:bodyPr>
          <a:lstStyle/>
          <a:p>
            <a:r>
              <a:rPr kumimoji="1" lang="ja-JP" altLang="en-US" sz="1600" dirty="0"/>
              <a:t>２０２２年１０月１日現在</a:t>
            </a:r>
          </a:p>
        </p:txBody>
      </p:sp>
    </p:spTree>
    <p:extLst>
      <p:ext uri="{BB962C8B-B14F-4D97-AF65-F5344CB8AC3E}">
        <p14:creationId xmlns:p14="http://schemas.microsoft.com/office/powerpoint/2010/main" val="38372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0345" y="995687"/>
            <a:ext cx="8460000" cy="4356000"/>
          </a:xfrm>
          <a:prstGeom prst="rect">
            <a:avLst/>
          </a:prstGeom>
          <a:solidFill>
            <a:schemeClr val="bg1"/>
          </a:solid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lstStyle/>
          <a:p>
            <a:pPr marL="0" marR="0" lvl="0" indent="0" algn="l" defTabSz="914400" rtl="0" eaLnBrk="1" fontAlgn="auto" latinLnBrk="0" hangingPunct="1">
              <a:spcBef>
                <a:spcPts val="600"/>
              </a:spcBef>
              <a:spcAft>
                <a:spcPts val="60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 無機膜を用いた革新的環境・エネルギー技術の実用化・産業化に向けた</a:t>
            </a:r>
            <a:b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ニーズ・シーズマッチング</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ロードマップ策定</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等のための</a:t>
            </a: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研究会</a:t>
            </a:r>
            <a:endParaRPr kumimoji="1" lang="en-US" altLang="ja-JP"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endParaRPr>
          </a:p>
          <a:p>
            <a:pPr lvl="2">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会員企業からメンバーを募って実施</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2">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en-US" altLang="ja-JP" sz="2000" dirty="0">
                <a:solidFill>
                  <a:prstClr val="black"/>
                </a:solidFill>
                <a:latin typeface="Meiryo UI" panose="020B0604030504040204" pitchFamily="50" charset="-128"/>
                <a:ea typeface="Meiryo UI" panose="020B0604030504040204" pitchFamily="50" charset="-128"/>
              </a:rPr>
              <a:t>2021-2022</a:t>
            </a:r>
            <a:r>
              <a:rPr lang="ja-JP" altLang="en-US" sz="2000" dirty="0">
                <a:solidFill>
                  <a:prstClr val="black"/>
                </a:solidFill>
                <a:latin typeface="Meiryo UI" panose="020B0604030504040204" pitchFamily="50" charset="-128"/>
                <a:ea typeface="Meiryo UI" panose="020B0604030504040204" pitchFamily="50" charset="-128"/>
              </a:rPr>
              <a:t>年度は膜反応プロセス研究会／共通基盤研究会</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600"/>
              </a:spcBef>
              <a:spcAft>
                <a:spcPts val="60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 国費事業等の企画・立ち上げ</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600"/>
              </a:spcBef>
              <a:spcAft>
                <a:spcPts val="600"/>
              </a:spcAft>
              <a:buClrTx/>
              <a:buSzTx/>
              <a:buFontTx/>
              <a:buNone/>
              <a:tabLst/>
              <a:defRPr/>
            </a:pPr>
            <a:r>
              <a:rPr kumimoji="1" lang="ja-JP" altLang="en-US" sz="2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rPr>
              <a:t>３） 研究部門への研究員派遣</a:t>
            </a:r>
            <a:r>
              <a:rPr kumimoji="1" lang="en-US" altLang="ja-JP" sz="2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rPr>
              <a:t> </a:t>
            </a:r>
            <a:r>
              <a:rPr kumimoji="1" lang="ja-JP" altLang="en-US" sz="2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rPr>
              <a:t>（有償／無償）の受け入れ、研修会の実施</a:t>
            </a:r>
            <a:endParaRPr kumimoji="1" lang="en-US" altLang="ja-JP" sz="2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600"/>
              </a:spcBef>
              <a:spcAft>
                <a:spcPts val="60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４） 会員からの技術相談受付（技術評価含む）</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600"/>
              </a:spcBef>
              <a:spcAft>
                <a:spcPts val="60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５） 会員限定</a:t>
            </a: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セミナー</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（無料）の開催</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600"/>
              </a:spcBef>
              <a:spcAft>
                <a:spcPts val="60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６） 会員向け</a:t>
            </a: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ニーズ・シーズ情報</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の提供</a:t>
            </a:r>
            <a:endParaRPr lang="en-US" altLang="ja-JP" sz="20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600"/>
              </a:spcBef>
              <a:spcAft>
                <a:spcPts val="600"/>
              </a:spcAft>
              <a:buClrTx/>
              <a:buSzTx/>
              <a:buFontTx/>
              <a:buNone/>
              <a:tabLst/>
              <a:defRPr/>
            </a:pPr>
            <a:r>
              <a:rPr lang="ja-JP" altLang="en-US" sz="2000" dirty="0">
                <a:solidFill>
                  <a:schemeClr val="bg1">
                    <a:lumMod val="65000"/>
                  </a:schemeClr>
                </a:solidFill>
                <a:latin typeface="Meiryo UI" panose="020B0604030504040204" pitchFamily="50" charset="-128"/>
                <a:ea typeface="Meiryo UI" panose="020B0604030504040204" pitchFamily="50" charset="-128"/>
              </a:rPr>
              <a:t>７）　無機膜に関する調査活動　（海外研究機関への訪問等）</a:t>
            </a:r>
          </a:p>
        </p:txBody>
      </p:sp>
      <p:sp>
        <p:nvSpPr>
          <p:cNvPr id="5" name="タイトル 4">
            <a:extLst>
              <a:ext uri="{FF2B5EF4-FFF2-40B4-BE49-F238E27FC236}">
                <a16:creationId xmlns:a16="http://schemas.microsoft.com/office/drawing/2014/main" id="{1BAA85E9-534F-4503-8B21-7DED83C97649}"/>
              </a:ext>
            </a:extLst>
          </p:cNvPr>
          <p:cNvSpPr>
            <a:spLocks noGrp="1"/>
          </p:cNvSpPr>
          <p:nvPr>
            <p:ph type="title"/>
          </p:nvPr>
        </p:nvSpPr>
        <p:spPr/>
        <p:txBody>
          <a:bodyPr/>
          <a:lstStyle/>
          <a:p>
            <a:r>
              <a:rPr lang="ja-JP" altLang="en-US" dirty="0">
                <a:latin typeface="ＭＳ Ｐゴシック" panose="020B0600070205080204" pitchFamily="50" charset="-128"/>
                <a:ea typeface="ＭＳ Ｐゴシック" panose="020B0600070205080204" pitchFamily="50" charset="-128"/>
              </a:rPr>
              <a:t>３．</a:t>
            </a:r>
            <a:r>
              <a:rPr lang="zh-TW" altLang="en-US" dirty="0">
                <a:latin typeface="ＭＳ Ｐゴシック" panose="020B0600070205080204" pitchFamily="50" charset="-128"/>
                <a:ea typeface="ＭＳ Ｐゴシック" panose="020B0600070205080204" pitchFamily="50" charset="-128"/>
              </a:rPr>
              <a:t>産業化戦略協議会</a:t>
            </a:r>
            <a:r>
              <a:rPr lang="ja-JP" altLang="en-US" dirty="0">
                <a:latin typeface="ＭＳ Ｐゴシック" panose="020B0600070205080204" pitchFamily="50" charset="-128"/>
                <a:ea typeface="ＭＳ Ｐゴシック" panose="020B0600070205080204" pitchFamily="50" charset="-128"/>
              </a:rPr>
              <a:t>の</a:t>
            </a:r>
            <a:r>
              <a:rPr lang="zh-TW" altLang="en-US" dirty="0">
                <a:latin typeface="ＭＳ Ｐゴシック" panose="020B0600070205080204" pitchFamily="50" charset="-128"/>
                <a:ea typeface="ＭＳ Ｐゴシック" panose="020B0600070205080204" pitchFamily="50" charset="-128"/>
              </a:rPr>
              <a:t>活動計画</a:t>
            </a:r>
            <a:endParaRPr lang="ja-JP" altLang="en-US" dirty="0">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350345" y="5886348"/>
            <a:ext cx="8460000" cy="759182"/>
          </a:xfrm>
          <a:prstGeom prst="rect">
            <a:avLst/>
          </a:prstGeom>
          <a:solidFill>
            <a:schemeClr val="bg1"/>
          </a:solidFill>
          <a:ln>
            <a:solidFill>
              <a:srgbClr val="0070C0"/>
            </a:solidFill>
          </a:ln>
          <a:effectLst>
            <a:outerShdw blurRad="50800" dist="38100" dir="2700000" algn="tl" rotWithShape="0">
              <a:prstClr val="black">
                <a:alpha val="40000"/>
              </a:prstClr>
            </a:outerShdw>
          </a:effectLst>
        </p:spPr>
        <p:txBody>
          <a:bodyPr wrap="square">
            <a:spAutoFit/>
          </a:bodyPr>
          <a:lstStyle/>
          <a:p>
            <a:pPr marL="0" marR="0" lvl="0" indent="0" algn="ctr" defTabSz="914400" rtl="0" eaLnBrk="1" fontAlgn="auto" latinLnBrk="0" hangingPunct="1">
              <a:lnSpc>
                <a:spcPts val="26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メーカーとユーザー企業の</a:t>
            </a:r>
            <a:r>
              <a:rPr kumimoji="1" lang="ja-JP" altLang="en-US" sz="22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ビジョンの共有化</a:t>
            </a:r>
            <a:endParaRPr kumimoji="1" lang="en-US" altLang="ja-JP" sz="22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ts val="26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 </a:t>
            </a:r>
            <a:r>
              <a:rPr kumimoji="1" lang="ja-JP" altLang="en-US" sz="2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及び</a:t>
            </a:r>
            <a:r>
              <a:rPr kumimoji="1" lang="ja-JP" altLang="en-US" sz="22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共同研究の企画・立案</a:t>
            </a:r>
            <a:r>
              <a:rPr kumimoji="1" lang="ja-JP" altLang="en-US" sz="2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等を推進</a:t>
            </a:r>
          </a:p>
        </p:txBody>
      </p:sp>
      <p:sp>
        <p:nvSpPr>
          <p:cNvPr id="6" name="二等辺三角形 5">
            <a:extLst>
              <a:ext uri="{FF2B5EF4-FFF2-40B4-BE49-F238E27FC236}">
                <a16:creationId xmlns:a16="http://schemas.microsoft.com/office/drawing/2014/main" id="{D1CCE66C-F129-4CAB-884A-12E804F8FB26}"/>
              </a:ext>
            </a:extLst>
          </p:cNvPr>
          <p:cNvSpPr/>
          <p:nvPr/>
        </p:nvSpPr>
        <p:spPr>
          <a:xfrm flipV="1">
            <a:off x="3500345" y="5422900"/>
            <a:ext cx="216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1">
            <a:extLst>
              <a:ext uri="{FF2B5EF4-FFF2-40B4-BE49-F238E27FC236}">
                <a16:creationId xmlns:a16="http://schemas.microsoft.com/office/drawing/2014/main" id="{EE009AB1-3FA6-4F93-92C5-2739A7DDB2E1}"/>
              </a:ext>
            </a:extLst>
          </p:cNvPr>
          <p:cNvSpPr>
            <a:spLocks noGrp="1"/>
          </p:cNvSpPr>
          <p:nvPr>
            <p:ph type="sldNum" sz="quarter" idx="4"/>
          </p:nvPr>
        </p:nvSpPr>
        <p:spPr>
          <a:xfrm>
            <a:off x="7089714" y="6481039"/>
            <a:ext cx="2057400" cy="365125"/>
          </a:xfrm>
        </p:spPr>
        <p:txBody>
          <a:bodyPr/>
          <a:lstStyle/>
          <a:p>
            <a:fld id="{B6D01E12-EF34-4060-9C1C-894F36225EAE}" type="slidenum">
              <a:rPr lang="ja-JP" altLang="en-US" smtClean="0"/>
              <a:pPr/>
              <a:t>5</a:t>
            </a:fld>
            <a:endParaRPr lang="ja-JP" altLang="en-US"/>
          </a:p>
        </p:txBody>
      </p:sp>
      <p:sp>
        <p:nvSpPr>
          <p:cNvPr id="4" name="テキスト ボックス 3">
            <a:extLst>
              <a:ext uri="{FF2B5EF4-FFF2-40B4-BE49-F238E27FC236}">
                <a16:creationId xmlns:a16="http://schemas.microsoft.com/office/drawing/2014/main" id="{959B2BEE-F40D-15B4-578E-D83555BB6293}"/>
              </a:ext>
            </a:extLst>
          </p:cNvPr>
          <p:cNvSpPr txBox="1"/>
          <p:nvPr/>
        </p:nvSpPr>
        <p:spPr>
          <a:xfrm>
            <a:off x="5983967" y="5351687"/>
            <a:ext cx="283603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3),7)</a:t>
            </a:r>
            <a:r>
              <a:rPr kumimoji="1" lang="ja-JP" altLang="en-US" dirty="0">
                <a:latin typeface="Meiryo UI" panose="020B0604030504040204" pitchFamily="50" charset="-128"/>
                <a:ea typeface="Meiryo UI" panose="020B0604030504040204" pitchFamily="50" charset="-128"/>
              </a:rPr>
              <a:t>については活動停止中</a:t>
            </a:r>
          </a:p>
        </p:txBody>
      </p:sp>
    </p:spTree>
    <p:extLst>
      <p:ext uri="{BB962C8B-B14F-4D97-AF65-F5344CB8AC3E}">
        <p14:creationId xmlns:p14="http://schemas.microsoft.com/office/powerpoint/2010/main" val="836287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60000" y="0"/>
            <a:ext cx="8460000" cy="828000"/>
          </a:xfrm>
        </p:spPr>
        <p:txBody>
          <a:bodyPr anchor="ctr"/>
          <a:lstStyle/>
          <a:p>
            <a:pPr>
              <a:lnSpc>
                <a:spcPct val="100000"/>
              </a:lnSpc>
            </a:pPr>
            <a:r>
              <a:rPr lang="ja-JP" altLang="en-US" dirty="0">
                <a:latin typeface="ＭＳ Ｐゴシック" panose="020B0600070205080204" pitchFamily="50" charset="-128"/>
                <a:ea typeface="ＭＳ Ｐゴシック" panose="020B0600070205080204" pitchFamily="50" charset="-128"/>
              </a:rPr>
              <a:t>４．産業化戦略協議会の活動概要（</a:t>
            </a:r>
            <a:r>
              <a:rPr lang="en-US" altLang="ja-JP" dirty="0">
                <a:latin typeface="ＭＳ Ｐゴシック" panose="020B0600070205080204" pitchFamily="50" charset="-128"/>
                <a:ea typeface="ＭＳ Ｐゴシック" panose="020B0600070205080204" pitchFamily="50" charset="-128"/>
              </a:rPr>
              <a:t>2022</a:t>
            </a:r>
            <a:r>
              <a:rPr lang="ja-JP" altLang="en-US" dirty="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22AAA12-499A-42A3-B8AE-58082720DBC4}"/>
              </a:ext>
            </a:extLst>
          </p:cNvPr>
          <p:cNvSpPr>
            <a:spLocks noGrp="1"/>
          </p:cNvSpPr>
          <p:nvPr>
            <p:ph type="sldNum" sz="quarter" idx="4"/>
          </p:nvPr>
        </p:nvSpPr>
        <p:spPr/>
        <p:txBody>
          <a:bodyPr/>
          <a:lstStyle/>
          <a:p>
            <a:fld id="{B6D01E12-EF34-4060-9C1C-894F36225EAE}" type="slidenum">
              <a:rPr lang="ja-JP" altLang="en-US" smtClean="0">
                <a:latin typeface="ＭＳ Ｐゴシック" panose="020B0600070205080204" pitchFamily="50" charset="-128"/>
                <a:ea typeface="ＭＳ Ｐゴシック" panose="020B0600070205080204" pitchFamily="50" charset="-128"/>
              </a:rPr>
              <a:pPr/>
              <a:t>6</a:t>
            </a:fld>
            <a:endParaRPr lang="ja-JP" altLang="en-US">
              <a:latin typeface="ＭＳ Ｐゴシック" panose="020B0600070205080204" pitchFamily="50" charset="-128"/>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7A88A749-464B-847D-56F2-E56D544B5725}"/>
              </a:ext>
            </a:extLst>
          </p:cNvPr>
          <p:cNvSpPr txBox="1"/>
          <p:nvPr/>
        </p:nvSpPr>
        <p:spPr>
          <a:xfrm>
            <a:off x="270000" y="945658"/>
            <a:ext cx="8639999" cy="461665"/>
          </a:xfrm>
          <a:prstGeom prst="rect">
            <a:avLst/>
          </a:prstGeom>
          <a:solidFill>
            <a:srgbClr val="003399"/>
          </a:solidFill>
          <a:ln>
            <a:solidFill>
              <a:schemeClr val="accent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en-US" altLang="ja-JP"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4</a:t>
            </a: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a:t>
            </a:r>
            <a:r>
              <a:rPr lang="en-US" altLang="ja-JP"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10</a:t>
            </a: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月で、総会、研究会</a:t>
            </a:r>
            <a:r>
              <a:rPr lang="en-US" altLang="ja-JP"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3</a:t>
            </a: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回、会員限定セミナー</a:t>
            </a:r>
            <a:r>
              <a:rPr lang="en-US" altLang="ja-JP"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1</a:t>
            </a: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回を実施</a:t>
            </a:r>
            <a:endParaRPr kumimoji="1" lang="en-US" altLang="ja-JP" sz="2400" b="1" i="0" strike="noStrike" kern="1200" cap="none" spc="0" normalizeH="0" baseline="0" noProof="0" dirty="0">
              <a:ln w="3175">
                <a:noFill/>
              </a:ln>
              <a:solidFill>
                <a:schemeClr val="bg1"/>
              </a:solidFill>
              <a:uLnTx/>
              <a:uFillTx/>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4" name="表 3">
            <a:extLst>
              <a:ext uri="{FF2B5EF4-FFF2-40B4-BE49-F238E27FC236}">
                <a16:creationId xmlns:a16="http://schemas.microsoft.com/office/drawing/2014/main" id="{0AAAC0D9-2110-C6F0-80C8-3DB0BFFC6EA3}"/>
              </a:ext>
            </a:extLst>
          </p:cNvPr>
          <p:cNvGraphicFramePr>
            <a:graphicFrameLocks noGrp="1"/>
          </p:cNvGraphicFramePr>
          <p:nvPr>
            <p:extLst>
              <p:ext uri="{D42A27DB-BD31-4B8C-83A1-F6EECF244321}">
                <p14:modId xmlns:p14="http://schemas.microsoft.com/office/powerpoint/2010/main" val="3438394099"/>
              </p:ext>
            </p:extLst>
          </p:nvPr>
        </p:nvGraphicFramePr>
        <p:xfrm>
          <a:off x="269999" y="1524981"/>
          <a:ext cx="8639998" cy="3721200"/>
        </p:xfrm>
        <a:graphic>
          <a:graphicData uri="http://schemas.openxmlformats.org/drawingml/2006/table">
            <a:tbl>
              <a:tblPr firstRow="1" bandRow="1">
                <a:tableStyleId>{5C22544A-7EE6-4342-B048-85BDC9FD1C3A}</a:tableStyleId>
              </a:tblPr>
              <a:tblGrid>
                <a:gridCol w="1338748">
                  <a:extLst>
                    <a:ext uri="{9D8B030D-6E8A-4147-A177-3AD203B41FA5}">
                      <a16:colId xmlns:a16="http://schemas.microsoft.com/office/drawing/2014/main" val="2744464588"/>
                    </a:ext>
                  </a:extLst>
                </a:gridCol>
                <a:gridCol w="5448758">
                  <a:extLst>
                    <a:ext uri="{9D8B030D-6E8A-4147-A177-3AD203B41FA5}">
                      <a16:colId xmlns:a16="http://schemas.microsoft.com/office/drawing/2014/main" val="323348749"/>
                    </a:ext>
                  </a:extLst>
                </a:gridCol>
                <a:gridCol w="1852492">
                  <a:extLst>
                    <a:ext uri="{9D8B030D-6E8A-4147-A177-3AD203B41FA5}">
                      <a16:colId xmlns:a16="http://schemas.microsoft.com/office/drawing/2014/main" val="571866196"/>
                    </a:ext>
                  </a:extLst>
                </a:gridCol>
              </a:tblGrid>
              <a:tr h="360000">
                <a:tc>
                  <a:txBody>
                    <a:bodyPr/>
                    <a:lstStyle/>
                    <a:p>
                      <a:pPr algn="ctr"/>
                      <a:r>
                        <a:rPr kumimoji="1" lang="ja-JP" altLang="en-US" sz="1800" b="0" dirty="0">
                          <a:latin typeface="Meiryo UI" panose="020B0604030504040204" pitchFamily="50" charset="-128"/>
                          <a:ea typeface="Meiryo UI" panose="020B0604030504040204" pitchFamily="50" charset="-128"/>
                        </a:rPr>
                        <a:t>開催日</a:t>
                      </a:r>
                    </a:p>
                  </a:txBody>
                  <a:tcPr/>
                </a:tc>
                <a:tc>
                  <a:txBody>
                    <a:bodyPr/>
                    <a:lstStyle/>
                    <a:p>
                      <a:pPr algn="ctr"/>
                      <a:r>
                        <a:rPr kumimoji="1" lang="ja-JP" altLang="en-US" sz="1800" b="0" dirty="0">
                          <a:latin typeface="Meiryo UI" panose="020B0604030504040204" pitchFamily="50" charset="-128"/>
                          <a:ea typeface="Meiryo UI" panose="020B0604030504040204" pitchFamily="50" charset="-128"/>
                        </a:rPr>
                        <a:t>開催項目</a:t>
                      </a:r>
                    </a:p>
                  </a:txBody>
                  <a:tcPr/>
                </a:tc>
                <a:tc>
                  <a:txBody>
                    <a:bodyPr/>
                    <a:lstStyle/>
                    <a:p>
                      <a:pPr algn="ctr"/>
                      <a:r>
                        <a:rPr kumimoji="1" lang="ja-JP" altLang="en-US" sz="1800" b="0" dirty="0">
                          <a:latin typeface="Meiryo UI" panose="020B0604030504040204" pitchFamily="50" charset="-128"/>
                          <a:ea typeface="Meiryo UI" panose="020B0604030504040204" pitchFamily="50" charset="-128"/>
                        </a:rPr>
                        <a:t>開催場所</a:t>
                      </a:r>
                    </a:p>
                  </a:txBody>
                  <a:tcPr/>
                </a:tc>
                <a:extLst>
                  <a:ext uri="{0D108BD9-81ED-4DB2-BD59-A6C34878D82A}">
                    <a16:rowId xmlns:a16="http://schemas.microsoft.com/office/drawing/2014/main" val="1468989172"/>
                  </a:ext>
                </a:extLst>
              </a:tr>
              <a:tr h="295200">
                <a:tc>
                  <a:txBody>
                    <a:bodyPr/>
                    <a:lstStyle/>
                    <a:p>
                      <a:pPr algn="ctr"/>
                      <a:r>
                        <a:rPr kumimoji="1" lang="en-US" altLang="ja-JP" sz="1800" b="0" dirty="0">
                          <a:latin typeface="Meiryo UI" panose="020B0604030504040204" pitchFamily="50" charset="-128"/>
                          <a:ea typeface="Meiryo UI" panose="020B0604030504040204" pitchFamily="50" charset="-128"/>
                        </a:rPr>
                        <a:t>4</a:t>
                      </a:r>
                      <a:r>
                        <a:rPr kumimoji="1" lang="ja-JP" altLang="en-US" sz="1800" b="0" dirty="0">
                          <a:latin typeface="Meiryo UI" panose="020B0604030504040204" pitchFamily="50" charset="-128"/>
                          <a:ea typeface="Meiryo UI" panose="020B0604030504040204" pitchFamily="50" charset="-128"/>
                        </a:rPr>
                        <a:t>月</a:t>
                      </a:r>
                      <a:r>
                        <a:rPr kumimoji="1" lang="en-US" altLang="ja-JP" sz="1800" b="0" dirty="0">
                          <a:latin typeface="Meiryo UI" panose="020B0604030504040204" pitchFamily="50" charset="-128"/>
                          <a:ea typeface="Meiryo UI" panose="020B0604030504040204" pitchFamily="50" charset="-128"/>
                        </a:rPr>
                        <a:t>25</a:t>
                      </a:r>
                      <a:r>
                        <a:rPr kumimoji="1" lang="ja-JP" altLang="en-US" sz="1800" b="0" dirty="0">
                          <a:latin typeface="Meiryo UI" panose="020B0604030504040204" pitchFamily="50" charset="-128"/>
                          <a:ea typeface="Meiryo UI" panose="020B0604030504040204" pitchFamily="50" charset="-128"/>
                        </a:rPr>
                        <a:t>日</a:t>
                      </a:r>
                    </a:p>
                  </a:txBody>
                  <a:tcPr marT="18000" marB="18000"/>
                </a:tc>
                <a:tc>
                  <a:txBody>
                    <a:bodyPr/>
                    <a:lstStyle/>
                    <a:p>
                      <a:pPr algn="l"/>
                      <a:r>
                        <a:rPr lang="ja-JP" altLang="en-US" sz="1800" b="0" u="none" strike="noStrike" dirty="0">
                          <a:solidFill>
                            <a:schemeClr val="accent2">
                              <a:lumMod val="75000"/>
                            </a:schemeClr>
                          </a:solidFill>
                          <a:effectLst/>
                          <a:latin typeface="Meiryo UI" panose="020B0604030504040204" pitchFamily="50" charset="-128"/>
                          <a:ea typeface="Meiryo UI" panose="020B0604030504040204" pitchFamily="50" charset="-128"/>
                        </a:rPr>
                        <a:t>総会</a:t>
                      </a:r>
                      <a:endParaRPr lang="en-US" altLang="ja-JP" sz="1800" b="0" u="none" strike="noStrike" dirty="0">
                        <a:solidFill>
                          <a:schemeClr val="accent2">
                            <a:lumMod val="75000"/>
                          </a:schemeClr>
                        </a:solidFill>
                        <a:effectLst/>
                        <a:latin typeface="Meiryo UI" panose="020B0604030504040204" pitchFamily="50" charset="-128"/>
                        <a:ea typeface="Meiryo UI" panose="020B0604030504040204" pitchFamily="50" charset="-128"/>
                      </a:endParaRPr>
                    </a:p>
                    <a:p>
                      <a:pPr algn="l"/>
                      <a:endParaRPr kumimoji="1" lang="ja-JP" altLang="en-US" sz="1600" b="0" dirty="0">
                        <a:solidFill>
                          <a:schemeClr val="accent2">
                            <a:lumMod val="75000"/>
                          </a:schemeClr>
                        </a:solidFill>
                        <a:latin typeface="Meiryo UI" panose="020B0604030504040204" pitchFamily="50" charset="-128"/>
                        <a:ea typeface="Meiryo UI" panose="020B0604030504040204" pitchFamily="50" charset="-128"/>
                      </a:endParaRP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kern="100" dirty="0">
                          <a:latin typeface="Meiryo UI" panose="020B0604030504040204" pitchFamily="50" charset="-128"/>
                          <a:ea typeface="Meiryo UI" panose="020B0604030504040204" pitchFamily="50" charset="-128"/>
                          <a:cs typeface="Arial" panose="020B0604020202020204" pitchFamily="34" charset="0"/>
                        </a:rPr>
                        <a:t>＠東京＋</a:t>
                      </a:r>
                      <a:r>
                        <a:rPr kumimoji="1" lang="en-US" altLang="ja-JP" sz="1600" kern="1200" dirty="0">
                          <a:solidFill>
                            <a:schemeClr val="dk1"/>
                          </a:solidFill>
                          <a:effectLst/>
                          <a:latin typeface="Meiryo UI" panose="020B0604030504040204" pitchFamily="50" charset="-128"/>
                          <a:ea typeface="Meiryo UI" panose="020B0604030504040204" pitchFamily="50" charset="-128"/>
                          <a:cs typeface="+mn-cs"/>
                        </a:rPr>
                        <a:t>Web</a:t>
                      </a:r>
                      <a:r>
                        <a:rPr kumimoji="1" lang="ja-JP" altLang="en-US" sz="1600" kern="1200" dirty="0">
                          <a:solidFill>
                            <a:schemeClr val="dk1"/>
                          </a:solidFill>
                          <a:effectLst/>
                          <a:latin typeface="Meiryo UI" panose="020B0604030504040204" pitchFamily="50" charset="-128"/>
                          <a:ea typeface="Meiryo UI" panose="020B0604030504040204" pitchFamily="50" charset="-128"/>
                          <a:cs typeface="+mn-cs"/>
                        </a:rPr>
                        <a:t>配信</a:t>
                      </a:r>
                      <a:endParaRPr kumimoji="1" lang="ja-JP" altLang="en-US" sz="1600" b="0" dirty="0">
                        <a:latin typeface="Meiryo UI" panose="020B0604030504040204" pitchFamily="50" charset="-128"/>
                        <a:ea typeface="Meiryo UI" panose="020B0604030504040204" pitchFamily="50" charset="-128"/>
                      </a:endParaRPr>
                    </a:p>
                  </a:txBody>
                  <a:tcPr marT="18000" marB="18000"/>
                </a:tc>
                <a:extLst>
                  <a:ext uri="{0D108BD9-81ED-4DB2-BD59-A6C34878D82A}">
                    <a16:rowId xmlns:a16="http://schemas.microsoft.com/office/drawing/2014/main" val="3432786047"/>
                  </a:ext>
                </a:extLst>
              </a:tr>
              <a:tr h="295200">
                <a:tc>
                  <a:txBody>
                    <a:bodyPr/>
                    <a:lstStyle/>
                    <a:p>
                      <a:pPr algn="ctr"/>
                      <a:r>
                        <a:rPr kumimoji="1" lang="en-US" altLang="ja-JP" sz="1800" b="0" dirty="0">
                          <a:latin typeface="Meiryo UI" panose="020B0604030504040204" pitchFamily="50" charset="-128"/>
                          <a:ea typeface="Meiryo UI" panose="020B0604030504040204" pitchFamily="50" charset="-128"/>
                        </a:rPr>
                        <a:t>7</a:t>
                      </a:r>
                      <a:r>
                        <a:rPr kumimoji="1" lang="ja-JP" altLang="en-US" sz="1800" b="0" dirty="0">
                          <a:latin typeface="Meiryo UI" panose="020B0604030504040204" pitchFamily="50" charset="-128"/>
                          <a:ea typeface="Meiryo UI" panose="020B0604030504040204" pitchFamily="50" charset="-128"/>
                        </a:rPr>
                        <a:t>月</a:t>
                      </a:r>
                      <a:r>
                        <a:rPr kumimoji="1" lang="en-US" altLang="ja-JP" sz="1800" b="0" dirty="0">
                          <a:latin typeface="Meiryo UI" panose="020B0604030504040204" pitchFamily="50" charset="-128"/>
                          <a:ea typeface="Meiryo UI" panose="020B0604030504040204" pitchFamily="50" charset="-128"/>
                        </a:rPr>
                        <a:t>12</a:t>
                      </a:r>
                      <a:r>
                        <a:rPr kumimoji="1" lang="ja-JP" altLang="en-US" sz="1800" b="0" dirty="0">
                          <a:latin typeface="Meiryo UI" panose="020B0604030504040204" pitchFamily="50" charset="-128"/>
                          <a:ea typeface="Meiryo UI" panose="020B0604030504040204" pitchFamily="50" charset="-128"/>
                        </a:rPr>
                        <a:t>日</a:t>
                      </a: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0" u="none" strike="noStrike" dirty="0">
                          <a:solidFill>
                            <a:srgbClr val="00B050"/>
                          </a:solidFill>
                          <a:effectLst/>
                          <a:latin typeface="Meiryo UI" panose="020B0604030504040204" pitchFamily="50" charset="-128"/>
                          <a:ea typeface="Meiryo UI" panose="020B0604030504040204" pitchFamily="50" charset="-128"/>
                        </a:rPr>
                        <a:t>第</a:t>
                      </a:r>
                      <a:r>
                        <a:rPr lang="en-US" altLang="ja-JP" sz="1800" b="0" u="none" strike="noStrike" dirty="0">
                          <a:solidFill>
                            <a:srgbClr val="00B050"/>
                          </a:solidFill>
                          <a:effectLst/>
                          <a:latin typeface="Meiryo UI" panose="020B0604030504040204" pitchFamily="50" charset="-128"/>
                          <a:ea typeface="Meiryo UI" panose="020B0604030504040204" pitchFamily="50" charset="-128"/>
                        </a:rPr>
                        <a:t>4</a:t>
                      </a:r>
                      <a:r>
                        <a:rPr lang="ja-JP" altLang="en-US" sz="1800" b="0" u="none" strike="noStrike" dirty="0">
                          <a:solidFill>
                            <a:srgbClr val="00B050"/>
                          </a:solidFill>
                          <a:effectLst/>
                          <a:latin typeface="Meiryo UI" panose="020B0604030504040204" pitchFamily="50" charset="-128"/>
                          <a:ea typeface="Meiryo UI" panose="020B0604030504040204" pitchFamily="50" charset="-128"/>
                        </a:rPr>
                        <a:t>回膜反応プロセス研究会／第</a:t>
                      </a:r>
                      <a:r>
                        <a:rPr lang="en-US" altLang="ja-JP" sz="1800" b="0" u="none" strike="noStrike" dirty="0">
                          <a:solidFill>
                            <a:srgbClr val="00B050"/>
                          </a:solidFill>
                          <a:effectLst/>
                          <a:latin typeface="Meiryo UI" panose="020B0604030504040204" pitchFamily="50" charset="-128"/>
                          <a:ea typeface="Meiryo UI" panose="020B0604030504040204" pitchFamily="50" charset="-128"/>
                        </a:rPr>
                        <a:t>5</a:t>
                      </a:r>
                      <a:r>
                        <a:rPr lang="ja-JP" altLang="en-US" sz="1800" b="0" u="none" strike="noStrike" dirty="0">
                          <a:solidFill>
                            <a:srgbClr val="00B050"/>
                          </a:solidFill>
                          <a:effectLst/>
                          <a:latin typeface="Meiryo UI" panose="020B0604030504040204" pitchFamily="50" charset="-128"/>
                          <a:ea typeface="Meiryo UI" panose="020B0604030504040204" pitchFamily="50" charset="-128"/>
                        </a:rPr>
                        <a:t>回共通基盤研究会</a:t>
                      </a:r>
                      <a:endParaRPr lang="en-US" altLang="ja-JP" sz="1800" b="0" u="none" strike="noStrike" dirty="0">
                        <a:solidFill>
                          <a:srgbClr val="00B05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dirty="0">
                        <a:solidFill>
                          <a:srgbClr val="00B050"/>
                        </a:solidFill>
                        <a:latin typeface="Meiryo UI" panose="020B0604030504040204" pitchFamily="50" charset="-128"/>
                        <a:ea typeface="Meiryo UI" panose="020B0604030504040204" pitchFamily="50" charset="-128"/>
                      </a:endParaRPr>
                    </a:p>
                  </a:txBody>
                  <a:tcPr marT="18000" marB="18000"/>
                </a:tc>
                <a:tc>
                  <a:txBody>
                    <a:bodyPr/>
                    <a:lstStyle/>
                    <a:p>
                      <a:pPr algn="l"/>
                      <a:r>
                        <a:rPr kumimoji="1" lang="en-US" altLang="ja-JP" sz="1600" kern="1200" dirty="0">
                          <a:solidFill>
                            <a:schemeClr val="dk1"/>
                          </a:solidFill>
                          <a:effectLst/>
                          <a:latin typeface="Meiryo UI" panose="020B0604030504040204" pitchFamily="50" charset="-128"/>
                          <a:ea typeface="Meiryo UI" panose="020B0604030504040204" pitchFamily="50" charset="-128"/>
                          <a:cs typeface="+mn-cs"/>
                        </a:rPr>
                        <a:t>Web</a:t>
                      </a:r>
                      <a:r>
                        <a:rPr kumimoji="1" lang="ja-JP" altLang="ja-JP" sz="1600" kern="1200" dirty="0">
                          <a:solidFill>
                            <a:schemeClr val="dk1"/>
                          </a:solidFill>
                          <a:effectLst/>
                          <a:latin typeface="Meiryo UI" panose="020B0604030504040204" pitchFamily="50" charset="-128"/>
                          <a:ea typeface="Meiryo UI" panose="020B0604030504040204" pitchFamily="50" charset="-128"/>
                          <a:cs typeface="+mn-cs"/>
                        </a:rPr>
                        <a:t>会議</a:t>
                      </a:r>
                      <a:endParaRPr kumimoji="1" lang="ja-JP" altLang="en-US" sz="1600" b="0" dirty="0">
                        <a:latin typeface="Meiryo UI" panose="020B0604030504040204" pitchFamily="50" charset="-128"/>
                        <a:ea typeface="Meiryo UI" panose="020B0604030504040204" pitchFamily="50" charset="-128"/>
                      </a:endParaRPr>
                    </a:p>
                  </a:txBody>
                  <a:tcPr marT="18000" marB="18000"/>
                </a:tc>
                <a:extLst>
                  <a:ext uri="{0D108BD9-81ED-4DB2-BD59-A6C34878D82A}">
                    <a16:rowId xmlns:a16="http://schemas.microsoft.com/office/drawing/2014/main" val="3822755738"/>
                  </a:ext>
                </a:extLst>
              </a:tr>
              <a:tr h="295200">
                <a:tc>
                  <a:txBody>
                    <a:bodyPr/>
                    <a:lstStyle/>
                    <a:p>
                      <a:pPr algn="ctr"/>
                      <a:r>
                        <a:rPr kumimoji="1" lang="en-US" altLang="ja-JP" sz="1800" b="0" dirty="0">
                          <a:latin typeface="Meiryo UI" panose="020B0604030504040204" pitchFamily="50" charset="-128"/>
                          <a:ea typeface="Meiryo UI" panose="020B0604030504040204" pitchFamily="50" charset="-128"/>
                        </a:rPr>
                        <a:t>8</a:t>
                      </a:r>
                      <a:r>
                        <a:rPr kumimoji="1" lang="ja-JP" altLang="en-US" sz="1800" b="0" dirty="0">
                          <a:latin typeface="Meiryo UI" panose="020B0604030504040204" pitchFamily="50" charset="-128"/>
                          <a:ea typeface="Meiryo UI" panose="020B0604030504040204" pitchFamily="50" charset="-128"/>
                        </a:rPr>
                        <a:t>月</a:t>
                      </a:r>
                      <a:r>
                        <a:rPr kumimoji="1" lang="en-US" altLang="ja-JP" sz="1800" b="0" dirty="0">
                          <a:latin typeface="Meiryo UI" panose="020B0604030504040204" pitchFamily="50" charset="-128"/>
                          <a:ea typeface="Meiryo UI" panose="020B0604030504040204" pitchFamily="50" charset="-128"/>
                        </a:rPr>
                        <a:t>23</a:t>
                      </a:r>
                      <a:r>
                        <a:rPr kumimoji="1" lang="ja-JP" altLang="en-US" sz="1800" b="0" dirty="0">
                          <a:latin typeface="Meiryo UI" panose="020B0604030504040204" pitchFamily="50" charset="-128"/>
                          <a:ea typeface="Meiryo UI" panose="020B0604030504040204" pitchFamily="50" charset="-128"/>
                        </a:rPr>
                        <a:t>日</a:t>
                      </a: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0" u="none" strike="noStrike" dirty="0">
                          <a:solidFill>
                            <a:srgbClr val="00B050"/>
                          </a:solidFill>
                          <a:effectLst/>
                          <a:latin typeface="Meiryo UI" panose="020B0604030504040204" pitchFamily="50" charset="-128"/>
                          <a:ea typeface="Meiryo UI" panose="020B0604030504040204" pitchFamily="50" charset="-128"/>
                        </a:rPr>
                        <a:t>第</a:t>
                      </a:r>
                      <a:r>
                        <a:rPr lang="en-US" altLang="ja-JP" sz="1800" b="0" u="none" strike="noStrike" dirty="0">
                          <a:solidFill>
                            <a:srgbClr val="00B050"/>
                          </a:solidFill>
                          <a:effectLst/>
                          <a:latin typeface="Meiryo UI" panose="020B0604030504040204" pitchFamily="50" charset="-128"/>
                          <a:ea typeface="Meiryo UI" panose="020B0604030504040204" pitchFamily="50" charset="-128"/>
                        </a:rPr>
                        <a:t>5</a:t>
                      </a:r>
                      <a:r>
                        <a:rPr lang="ja-JP" altLang="en-US" sz="1800" b="0" u="none" strike="noStrike" dirty="0">
                          <a:solidFill>
                            <a:srgbClr val="00B050"/>
                          </a:solidFill>
                          <a:effectLst/>
                          <a:latin typeface="Meiryo UI" panose="020B0604030504040204" pitchFamily="50" charset="-128"/>
                          <a:ea typeface="Meiryo UI" panose="020B0604030504040204" pitchFamily="50" charset="-128"/>
                        </a:rPr>
                        <a:t>回膜反応プロセス研究会／第</a:t>
                      </a:r>
                      <a:r>
                        <a:rPr lang="en-US" altLang="ja-JP" sz="1800" b="0" u="none" strike="noStrike" dirty="0">
                          <a:solidFill>
                            <a:srgbClr val="00B050"/>
                          </a:solidFill>
                          <a:effectLst/>
                          <a:latin typeface="Meiryo UI" panose="020B0604030504040204" pitchFamily="50" charset="-128"/>
                          <a:ea typeface="Meiryo UI" panose="020B0604030504040204" pitchFamily="50" charset="-128"/>
                        </a:rPr>
                        <a:t>6</a:t>
                      </a:r>
                      <a:r>
                        <a:rPr lang="ja-JP" altLang="en-US" sz="1800" b="0" u="none" strike="noStrike" dirty="0">
                          <a:solidFill>
                            <a:srgbClr val="00B050"/>
                          </a:solidFill>
                          <a:effectLst/>
                          <a:latin typeface="Meiryo UI" panose="020B0604030504040204" pitchFamily="50" charset="-128"/>
                          <a:ea typeface="Meiryo UI" panose="020B0604030504040204" pitchFamily="50" charset="-128"/>
                        </a:rPr>
                        <a:t>回共通基盤研究会</a:t>
                      </a:r>
                      <a:endParaRPr lang="en-US" altLang="ja-JP" sz="1800" b="0" u="none" strike="noStrike" dirty="0">
                        <a:solidFill>
                          <a:srgbClr val="00B05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accent2">
                            <a:lumMod val="75000"/>
                          </a:schemeClr>
                        </a:solidFill>
                        <a:latin typeface="Meiryo UI" panose="020B0604030504040204" pitchFamily="50" charset="-128"/>
                        <a:ea typeface="Meiryo UI" panose="020B0604030504040204" pitchFamily="50" charset="-128"/>
                      </a:endParaRPr>
                    </a:p>
                  </a:txBody>
                  <a:tcPr marT="18000" marB="18000"/>
                </a:tc>
                <a:tc>
                  <a:txBody>
                    <a:bodyPr/>
                    <a:lstStyle/>
                    <a:p>
                      <a:pPr algn="l"/>
                      <a:r>
                        <a:rPr kumimoji="1" lang="en-US" altLang="ja-JP" sz="1600" b="0" dirty="0">
                          <a:latin typeface="Meiryo UI" panose="020B0604030504040204" pitchFamily="50" charset="-128"/>
                          <a:ea typeface="Meiryo UI" panose="020B0604030504040204" pitchFamily="50" charset="-128"/>
                        </a:rPr>
                        <a:t>Web</a:t>
                      </a:r>
                      <a:r>
                        <a:rPr kumimoji="1" lang="ja-JP" altLang="en-US" sz="1600" b="0" dirty="0">
                          <a:latin typeface="Meiryo UI" panose="020B0604030504040204" pitchFamily="50" charset="-128"/>
                          <a:ea typeface="Meiryo UI" panose="020B0604030504040204" pitchFamily="50" charset="-128"/>
                        </a:rPr>
                        <a:t>会議</a:t>
                      </a:r>
                    </a:p>
                  </a:txBody>
                  <a:tcPr marT="18000" marB="18000"/>
                </a:tc>
                <a:extLst>
                  <a:ext uri="{0D108BD9-81ED-4DB2-BD59-A6C34878D82A}">
                    <a16:rowId xmlns:a16="http://schemas.microsoft.com/office/drawing/2014/main" val="212630726"/>
                  </a:ext>
                </a:extLst>
              </a:tr>
              <a:tr h="295200">
                <a:tc>
                  <a:txBody>
                    <a:bodyPr/>
                    <a:lstStyle/>
                    <a:p>
                      <a:pPr algn="ctr"/>
                      <a:r>
                        <a:rPr kumimoji="1" lang="en-US" altLang="ja-JP" sz="1800" b="0" dirty="0">
                          <a:latin typeface="Meiryo UI" panose="020B0604030504040204" pitchFamily="50" charset="-128"/>
                          <a:ea typeface="Meiryo UI" panose="020B0604030504040204" pitchFamily="50" charset="-128"/>
                        </a:rPr>
                        <a:t>9</a:t>
                      </a:r>
                      <a:r>
                        <a:rPr kumimoji="1" lang="ja-JP" altLang="en-US" sz="1800" b="0" dirty="0">
                          <a:latin typeface="Meiryo UI" panose="020B0604030504040204" pitchFamily="50" charset="-128"/>
                          <a:ea typeface="Meiryo UI" panose="020B0604030504040204" pitchFamily="50" charset="-128"/>
                        </a:rPr>
                        <a:t>月</a:t>
                      </a:r>
                      <a:r>
                        <a:rPr kumimoji="1" lang="en-US" altLang="ja-JP" sz="1800" b="0" dirty="0">
                          <a:latin typeface="Meiryo UI" panose="020B0604030504040204" pitchFamily="50" charset="-128"/>
                          <a:ea typeface="Meiryo UI" panose="020B0604030504040204" pitchFamily="50" charset="-128"/>
                        </a:rPr>
                        <a:t>7</a:t>
                      </a:r>
                      <a:r>
                        <a:rPr kumimoji="1" lang="ja-JP" altLang="en-US" sz="1800" b="0" dirty="0">
                          <a:latin typeface="Meiryo UI" panose="020B0604030504040204" pitchFamily="50" charset="-128"/>
                          <a:ea typeface="Meiryo UI" panose="020B0604030504040204" pitchFamily="50" charset="-128"/>
                        </a:rPr>
                        <a:t>日</a:t>
                      </a: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a:solidFill>
                            <a:srgbClr val="FF0000"/>
                          </a:solidFill>
                          <a:latin typeface="Meiryo UI" panose="020B0604030504040204" pitchFamily="50" charset="-128"/>
                          <a:ea typeface="Meiryo UI" panose="020B0604030504040204" pitchFamily="50" charset="-128"/>
                        </a:rPr>
                        <a:t>第</a:t>
                      </a:r>
                      <a:r>
                        <a:rPr kumimoji="1" lang="en-US" altLang="ja-JP" sz="1800" b="0" dirty="0">
                          <a:solidFill>
                            <a:srgbClr val="FF0000"/>
                          </a:solidFill>
                          <a:latin typeface="Meiryo UI" panose="020B0604030504040204" pitchFamily="50" charset="-128"/>
                          <a:ea typeface="Meiryo UI" panose="020B0604030504040204" pitchFamily="50" charset="-128"/>
                        </a:rPr>
                        <a:t>20</a:t>
                      </a:r>
                      <a:r>
                        <a:rPr kumimoji="1" lang="ja-JP" altLang="en-US" sz="1800" b="0" dirty="0">
                          <a:solidFill>
                            <a:srgbClr val="FF0000"/>
                          </a:solidFill>
                          <a:latin typeface="Meiryo UI" panose="020B0604030504040204" pitchFamily="50" charset="-128"/>
                          <a:ea typeface="Meiryo UI" panose="020B0604030504040204" pitchFamily="50" charset="-128"/>
                        </a:rPr>
                        <a:t>回　会員限定セミナー</a:t>
                      </a:r>
                      <a:endParaRPr kumimoji="1" lang="en-US" altLang="ja-JP" sz="18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l"/>
                      <a:r>
                        <a:rPr kumimoji="1" lang="en-US" altLang="ja-JP" sz="1600" kern="1200" dirty="0">
                          <a:solidFill>
                            <a:schemeClr val="dk1"/>
                          </a:solidFill>
                          <a:effectLst/>
                          <a:latin typeface="Meiryo UI" panose="020B0604030504040204" pitchFamily="50" charset="-128"/>
                          <a:ea typeface="Meiryo UI" panose="020B0604030504040204" pitchFamily="50" charset="-128"/>
                          <a:cs typeface="+mn-cs"/>
                        </a:rPr>
                        <a:t>Web</a:t>
                      </a:r>
                      <a:r>
                        <a:rPr kumimoji="1" lang="ja-JP" altLang="en-US" sz="1600" kern="1200" dirty="0">
                          <a:solidFill>
                            <a:schemeClr val="dk1"/>
                          </a:solidFill>
                          <a:effectLst/>
                          <a:latin typeface="Meiryo UI" panose="020B0604030504040204" pitchFamily="50" charset="-128"/>
                          <a:ea typeface="Meiryo UI" panose="020B0604030504040204" pitchFamily="50" charset="-128"/>
                          <a:cs typeface="+mn-cs"/>
                        </a:rPr>
                        <a:t>配信</a:t>
                      </a:r>
                      <a:endParaRPr kumimoji="1" lang="ja-JP" altLang="en-US" sz="1600" b="0" dirty="0">
                        <a:latin typeface="Meiryo UI" panose="020B0604030504040204" pitchFamily="50" charset="-128"/>
                        <a:ea typeface="Meiryo UI" panose="020B0604030504040204" pitchFamily="50" charset="-128"/>
                      </a:endParaRPr>
                    </a:p>
                  </a:txBody>
                  <a:tcPr marT="18000" marB="18000"/>
                </a:tc>
                <a:extLst>
                  <a:ext uri="{0D108BD9-81ED-4DB2-BD59-A6C34878D82A}">
                    <a16:rowId xmlns:a16="http://schemas.microsoft.com/office/drawing/2014/main" val="3040354010"/>
                  </a:ext>
                </a:extLst>
              </a:tr>
              <a:tr h="295200">
                <a:tc>
                  <a:txBody>
                    <a:bodyPr/>
                    <a:lstStyle/>
                    <a:p>
                      <a:pPr algn="ctr"/>
                      <a:r>
                        <a:rPr kumimoji="1" lang="en-US" altLang="ja-JP" sz="1800" b="0" dirty="0">
                          <a:latin typeface="Meiryo UI" panose="020B0604030504040204" pitchFamily="50" charset="-128"/>
                          <a:ea typeface="Meiryo UI" panose="020B0604030504040204" pitchFamily="50" charset="-128"/>
                        </a:rPr>
                        <a:t>10</a:t>
                      </a:r>
                      <a:r>
                        <a:rPr kumimoji="1" lang="ja-JP" altLang="en-US" sz="1800" b="0" dirty="0">
                          <a:latin typeface="Meiryo UI" panose="020B0604030504040204" pitchFamily="50" charset="-128"/>
                          <a:ea typeface="Meiryo UI" panose="020B0604030504040204" pitchFamily="50" charset="-128"/>
                        </a:rPr>
                        <a:t>月</a:t>
                      </a:r>
                      <a:r>
                        <a:rPr kumimoji="1" lang="en-US" altLang="ja-JP" sz="1800" b="0" dirty="0">
                          <a:latin typeface="Meiryo UI" panose="020B0604030504040204" pitchFamily="50" charset="-128"/>
                          <a:ea typeface="Meiryo UI" panose="020B0604030504040204" pitchFamily="50" charset="-128"/>
                        </a:rPr>
                        <a:t>21</a:t>
                      </a:r>
                      <a:r>
                        <a:rPr kumimoji="1" lang="ja-JP" altLang="en-US" sz="1800" b="0" dirty="0">
                          <a:latin typeface="Meiryo UI" panose="020B0604030504040204" pitchFamily="50" charset="-128"/>
                          <a:ea typeface="Meiryo UI" panose="020B0604030504040204" pitchFamily="50" charset="-128"/>
                        </a:rPr>
                        <a:t>日</a:t>
                      </a: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0" u="none" strike="noStrike" dirty="0">
                          <a:solidFill>
                            <a:srgbClr val="00B050"/>
                          </a:solidFill>
                          <a:effectLst/>
                          <a:latin typeface="Meiryo UI" panose="020B0604030504040204" pitchFamily="50" charset="-128"/>
                          <a:ea typeface="Meiryo UI" panose="020B0604030504040204" pitchFamily="50" charset="-128"/>
                        </a:rPr>
                        <a:t>第</a:t>
                      </a:r>
                      <a:r>
                        <a:rPr lang="en-US" altLang="ja-JP" sz="1800" b="0" u="none" strike="noStrike" dirty="0">
                          <a:solidFill>
                            <a:srgbClr val="00B050"/>
                          </a:solidFill>
                          <a:effectLst/>
                          <a:latin typeface="Meiryo UI" panose="020B0604030504040204" pitchFamily="50" charset="-128"/>
                          <a:ea typeface="Meiryo UI" panose="020B0604030504040204" pitchFamily="50" charset="-128"/>
                        </a:rPr>
                        <a:t>6</a:t>
                      </a:r>
                      <a:r>
                        <a:rPr lang="ja-JP" altLang="en-US" sz="1800" b="0" u="none" strike="noStrike" dirty="0">
                          <a:solidFill>
                            <a:srgbClr val="00B050"/>
                          </a:solidFill>
                          <a:effectLst/>
                          <a:latin typeface="Meiryo UI" panose="020B0604030504040204" pitchFamily="50" charset="-128"/>
                          <a:ea typeface="Meiryo UI" panose="020B0604030504040204" pitchFamily="50" charset="-128"/>
                        </a:rPr>
                        <a:t>回 膜反応プロセス研究会／第</a:t>
                      </a:r>
                      <a:r>
                        <a:rPr lang="en-US" altLang="ja-JP" sz="1800" b="0" u="none" strike="noStrike" dirty="0">
                          <a:solidFill>
                            <a:srgbClr val="00B050"/>
                          </a:solidFill>
                          <a:effectLst/>
                          <a:latin typeface="Meiryo UI" panose="020B0604030504040204" pitchFamily="50" charset="-128"/>
                          <a:ea typeface="Meiryo UI" panose="020B0604030504040204" pitchFamily="50" charset="-128"/>
                        </a:rPr>
                        <a:t>7</a:t>
                      </a:r>
                      <a:r>
                        <a:rPr lang="ja-JP" altLang="en-US" sz="1800" b="0" u="none" strike="noStrike" dirty="0">
                          <a:solidFill>
                            <a:srgbClr val="00B050"/>
                          </a:solidFill>
                          <a:effectLst/>
                          <a:latin typeface="Meiryo UI" panose="020B0604030504040204" pitchFamily="50" charset="-128"/>
                          <a:ea typeface="Meiryo UI" panose="020B0604030504040204" pitchFamily="50" charset="-128"/>
                        </a:rPr>
                        <a:t>回共通基盤研究会</a:t>
                      </a:r>
                      <a:endParaRPr lang="en-US" altLang="ja-JP" sz="1800" b="0" u="none" strike="noStrike" dirty="0">
                        <a:solidFill>
                          <a:srgbClr val="00B05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dirty="0">
                        <a:solidFill>
                          <a:srgbClr val="00B050"/>
                        </a:solidFill>
                        <a:latin typeface="Meiryo UI" panose="020B0604030504040204" pitchFamily="50" charset="-128"/>
                        <a:ea typeface="Meiryo UI" panose="020B0604030504040204" pitchFamily="50" charset="-128"/>
                      </a:endParaRP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eiryo UI" panose="020B0604030504040204" pitchFamily="50" charset="-128"/>
                          <a:ea typeface="Meiryo UI" panose="020B0604030504040204" pitchFamily="50" charset="-128"/>
                          <a:cs typeface="+mn-cs"/>
                        </a:rPr>
                        <a:t>Web</a:t>
                      </a:r>
                      <a:r>
                        <a:rPr kumimoji="1" lang="ja-JP" altLang="ja-JP" sz="1600" kern="1200" dirty="0">
                          <a:solidFill>
                            <a:schemeClr val="dk1"/>
                          </a:solidFill>
                          <a:effectLst/>
                          <a:latin typeface="Meiryo UI" panose="020B0604030504040204" pitchFamily="50" charset="-128"/>
                          <a:ea typeface="Meiryo UI" panose="020B0604030504040204" pitchFamily="50" charset="-128"/>
                          <a:cs typeface="+mn-cs"/>
                        </a:rPr>
                        <a:t>会議</a:t>
                      </a:r>
                      <a:endParaRPr kumimoji="1" lang="ja-JP" altLang="en-US" sz="1600" b="0" dirty="0">
                        <a:latin typeface="Meiryo UI" panose="020B0604030504040204" pitchFamily="50" charset="-128"/>
                        <a:ea typeface="Meiryo UI" panose="020B0604030504040204" pitchFamily="50" charset="-128"/>
                      </a:endParaRPr>
                    </a:p>
                  </a:txBody>
                  <a:tcPr marT="18000" marB="18000"/>
                </a:tc>
                <a:extLst>
                  <a:ext uri="{0D108BD9-81ED-4DB2-BD59-A6C34878D82A}">
                    <a16:rowId xmlns:a16="http://schemas.microsoft.com/office/drawing/2014/main" val="2446846127"/>
                  </a:ext>
                </a:extLst>
              </a:tr>
              <a:tr h="295200">
                <a:tc>
                  <a:txBody>
                    <a:bodyPr/>
                    <a:lstStyle/>
                    <a:p>
                      <a:pPr algn="ctr"/>
                      <a:r>
                        <a:rPr kumimoji="1" lang="en-US" altLang="ja-JP" sz="1800" b="0" dirty="0">
                          <a:latin typeface="Meiryo UI" panose="020B0604030504040204" pitchFamily="50" charset="-128"/>
                          <a:ea typeface="Meiryo UI" panose="020B0604030504040204" pitchFamily="50" charset="-128"/>
                        </a:rPr>
                        <a:t>12</a:t>
                      </a:r>
                      <a:r>
                        <a:rPr kumimoji="1" lang="ja-JP" altLang="en-US" sz="1800" b="0" dirty="0">
                          <a:latin typeface="Meiryo UI" panose="020B0604030504040204" pitchFamily="50" charset="-128"/>
                          <a:ea typeface="Meiryo UI" panose="020B0604030504040204" pitchFamily="50" charset="-128"/>
                        </a:rPr>
                        <a:t>月</a:t>
                      </a:r>
                      <a:r>
                        <a:rPr kumimoji="1" lang="en-US" altLang="ja-JP" sz="1800" b="0" dirty="0">
                          <a:latin typeface="Meiryo UI" panose="020B0604030504040204" pitchFamily="50" charset="-128"/>
                          <a:ea typeface="Meiryo UI" panose="020B0604030504040204" pitchFamily="50" charset="-128"/>
                        </a:rPr>
                        <a:t>6</a:t>
                      </a:r>
                      <a:r>
                        <a:rPr kumimoji="1" lang="ja-JP" altLang="en-US" sz="1800" b="0" dirty="0">
                          <a:latin typeface="Meiryo UI" panose="020B0604030504040204" pitchFamily="50" charset="-128"/>
                          <a:ea typeface="Meiryo UI" panose="020B0604030504040204" pitchFamily="50" charset="-128"/>
                        </a:rPr>
                        <a:t>日</a:t>
                      </a:r>
                      <a:endParaRPr kumimoji="1" lang="en-US" altLang="ja-JP" sz="1800" b="0" dirty="0">
                        <a:latin typeface="Meiryo UI" panose="020B0604030504040204" pitchFamily="50" charset="-128"/>
                        <a:ea typeface="Meiryo UI" panose="020B0604030504040204" pitchFamily="50" charset="-128"/>
                      </a:endParaRPr>
                    </a:p>
                    <a:p>
                      <a:pPr algn="ctr"/>
                      <a:r>
                        <a:rPr kumimoji="1" lang="ja-JP" altLang="en-US" sz="1800" b="0" dirty="0">
                          <a:latin typeface="Meiryo UI" panose="020B0604030504040204" pitchFamily="50" charset="-128"/>
                          <a:ea typeface="Meiryo UI" panose="020B0604030504040204" pitchFamily="50" charset="-128"/>
                        </a:rPr>
                        <a:t>（予定）</a:t>
                      </a: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a:solidFill>
                            <a:srgbClr val="FF0000"/>
                          </a:solidFill>
                          <a:latin typeface="Meiryo UI" panose="020B0604030504040204" pitchFamily="50" charset="-128"/>
                          <a:ea typeface="Meiryo UI" panose="020B0604030504040204" pitchFamily="50" charset="-128"/>
                        </a:rPr>
                        <a:t>第</a:t>
                      </a:r>
                      <a:r>
                        <a:rPr kumimoji="1" lang="en-US" altLang="ja-JP" sz="1800" b="0" dirty="0">
                          <a:solidFill>
                            <a:srgbClr val="FF0000"/>
                          </a:solidFill>
                          <a:latin typeface="Meiryo UI" panose="020B0604030504040204" pitchFamily="50" charset="-128"/>
                          <a:ea typeface="Meiryo UI" panose="020B0604030504040204" pitchFamily="50" charset="-128"/>
                        </a:rPr>
                        <a:t>21</a:t>
                      </a:r>
                      <a:r>
                        <a:rPr kumimoji="1" lang="ja-JP" altLang="en-US" sz="1800" b="0" dirty="0">
                          <a:solidFill>
                            <a:srgbClr val="FF0000"/>
                          </a:solidFill>
                          <a:latin typeface="Meiryo UI" panose="020B0604030504040204" pitchFamily="50" charset="-128"/>
                          <a:ea typeface="Meiryo UI" panose="020B0604030504040204" pitchFamily="50" charset="-128"/>
                        </a:rPr>
                        <a:t>回　会員限定セミナー</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marT="18000" marB="18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eiryo UI" panose="020B0604030504040204" pitchFamily="50" charset="-128"/>
                          <a:ea typeface="Meiryo UI" panose="020B0604030504040204" pitchFamily="50" charset="-128"/>
                          <a:cs typeface="+mn-cs"/>
                        </a:rPr>
                        <a:t>Web</a:t>
                      </a:r>
                      <a:r>
                        <a:rPr kumimoji="1" lang="ja-JP" altLang="en-US" sz="1600" kern="1200" dirty="0">
                          <a:solidFill>
                            <a:schemeClr val="dk1"/>
                          </a:solidFill>
                          <a:effectLst/>
                          <a:latin typeface="Meiryo UI" panose="020B0604030504040204" pitchFamily="50" charset="-128"/>
                          <a:ea typeface="Meiryo UI" panose="020B0604030504040204" pitchFamily="50" charset="-128"/>
                          <a:cs typeface="+mn-cs"/>
                        </a:rPr>
                        <a:t>配信</a:t>
                      </a:r>
                      <a:endParaRPr kumimoji="1" lang="ja-JP" altLang="en-US" sz="1600" b="0" dirty="0">
                        <a:latin typeface="Meiryo UI" panose="020B0604030504040204" pitchFamily="50" charset="-128"/>
                        <a:ea typeface="Meiryo UI" panose="020B0604030504040204" pitchFamily="50" charset="-128"/>
                      </a:endParaRPr>
                    </a:p>
                  </a:txBody>
                  <a:tcPr marT="18000" marB="18000"/>
                </a:tc>
                <a:extLst>
                  <a:ext uri="{0D108BD9-81ED-4DB2-BD59-A6C34878D82A}">
                    <a16:rowId xmlns:a16="http://schemas.microsoft.com/office/drawing/2014/main" val="3915463848"/>
                  </a:ext>
                </a:extLst>
              </a:tr>
            </a:tbl>
          </a:graphicData>
        </a:graphic>
      </p:graphicFrame>
      <p:sp>
        <p:nvSpPr>
          <p:cNvPr id="6" name="テキスト ボックス 5">
            <a:extLst>
              <a:ext uri="{FF2B5EF4-FFF2-40B4-BE49-F238E27FC236}">
                <a16:creationId xmlns:a16="http://schemas.microsoft.com/office/drawing/2014/main" id="{343F694E-5797-2E52-E4E4-D38E617EBA31}"/>
              </a:ext>
            </a:extLst>
          </p:cNvPr>
          <p:cNvSpPr txBox="1"/>
          <p:nvPr/>
        </p:nvSpPr>
        <p:spPr>
          <a:xfrm>
            <a:off x="114254" y="5327462"/>
            <a:ext cx="8951489" cy="1323439"/>
          </a:xfrm>
          <a:prstGeom prst="rect">
            <a:avLst/>
          </a:prstGeom>
          <a:noFill/>
        </p:spPr>
        <p:txBody>
          <a:bodyPr wrap="none" rtlCol="0">
            <a:spAutoFit/>
          </a:bodyPr>
          <a:lstStyle/>
          <a:p>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今後の予定</a:t>
            </a:r>
            <a:r>
              <a:rPr kumimoji="1" lang="en-US" altLang="ja-JP" sz="2000" dirty="0">
                <a:latin typeface="Meiryo UI" panose="020B0604030504040204" pitchFamily="50" charset="-128"/>
                <a:ea typeface="Meiryo UI" panose="020B0604030504040204" pitchFamily="50" charset="-128"/>
              </a:rPr>
              <a:t>】</a:t>
            </a:r>
          </a:p>
          <a:p>
            <a:r>
              <a:rPr kumimoji="1" lang="en-US" altLang="ja-JP" sz="2000" dirty="0">
                <a:latin typeface="Meiryo UI" panose="020B0604030504040204" pitchFamily="50" charset="-128"/>
                <a:ea typeface="Meiryo UI" panose="020B0604030504040204" pitchFamily="50" charset="-128"/>
              </a:rPr>
              <a:t>2022</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11</a:t>
            </a:r>
            <a:r>
              <a:rPr kumimoji="1" lang="ja-JP" altLang="en-US" sz="2000" dirty="0">
                <a:latin typeface="Meiryo UI" panose="020B0604030504040204" pitchFamily="50" charset="-128"/>
                <a:ea typeface="Meiryo UI" panose="020B0604030504040204" pitchFamily="50" charset="-128"/>
              </a:rPr>
              <a:t>月～</a:t>
            </a:r>
            <a:r>
              <a:rPr kumimoji="1" lang="en-US" altLang="ja-JP" sz="2000" dirty="0">
                <a:latin typeface="Meiryo UI" panose="020B0604030504040204" pitchFamily="50" charset="-128"/>
                <a:ea typeface="Meiryo UI" panose="020B0604030504040204" pitchFamily="50" charset="-128"/>
              </a:rPr>
              <a:t>2023</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月で、</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会員限定セミナーを</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回、膜反応プロセス研究会／共通基盤研究会を</a:t>
            </a:r>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回実施予定。</a:t>
            </a:r>
            <a:endParaRPr kumimoji="1"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セミナー講演内容に関連するニーズ・シーズの情報を提供予定。</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500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1504EC02-23D1-49DF-A963-7BA8972F1CA7}"/>
              </a:ext>
            </a:extLst>
          </p:cNvPr>
          <p:cNvGraphicFramePr>
            <a:graphicFrameLocks noGrp="1"/>
          </p:cNvGraphicFramePr>
          <p:nvPr>
            <p:extLst>
              <p:ext uri="{D42A27DB-BD31-4B8C-83A1-F6EECF244321}">
                <p14:modId xmlns:p14="http://schemas.microsoft.com/office/powerpoint/2010/main" val="2996684535"/>
              </p:ext>
            </p:extLst>
          </p:nvPr>
        </p:nvGraphicFramePr>
        <p:xfrm>
          <a:off x="260015" y="2038107"/>
          <a:ext cx="8640000" cy="2103120"/>
        </p:xfrm>
        <a:graphic>
          <a:graphicData uri="http://schemas.openxmlformats.org/drawingml/2006/table">
            <a:tbl>
              <a:tblPr bandCol="1">
                <a:tableStyleId>{BC89EF96-8CEA-46FF-86C4-4CE0E7609802}</a:tableStyleId>
              </a:tblPr>
              <a:tblGrid>
                <a:gridCol w="1440000">
                  <a:extLst>
                    <a:ext uri="{9D8B030D-6E8A-4147-A177-3AD203B41FA5}">
                      <a16:colId xmlns:a16="http://schemas.microsoft.com/office/drawing/2014/main" val="33219688"/>
                    </a:ext>
                  </a:extLst>
                </a:gridCol>
                <a:gridCol w="7200000">
                  <a:extLst>
                    <a:ext uri="{9D8B030D-6E8A-4147-A177-3AD203B41FA5}">
                      <a16:colId xmlns:a16="http://schemas.microsoft.com/office/drawing/2014/main" val="2234145386"/>
                    </a:ext>
                  </a:extLst>
                </a:gridCol>
              </a:tblGrid>
              <a:tr h="792000">
                <a:tc>
                  <a:txBody>
                    <a:bodyPr/>
                    <a:lstStyle/>
                    <a:p>
                      <a:pPr algn="ctr"/>
                      <a:r>
                        <a:rPr kumimoji="1" lang="ja-JP" altLang="en-US" sz="1800" dirty="0">
                          <a:latin typeface="ＭＳ Ｐゴシック" panose="020B0600070205080204" pitchFamily="50" charset="-128"/>
                          <a:ea typeface="ＭＳ Ｐゴシック" panose="020B0600070205080204" pitchFamily="50" charset="-128"/>
                        </a:rPr>
                        <a:t>目的</a:t>
                      </a:r>
                      <a:endParaRPr kumimoji="1" lang="en-US" altLang="ja-JP" sz="1800"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ja-JP" altLang="en-US" sz="1800" dirty="0">
                          <a:latin typeface="ＭＳ Ｐゴシック" panose="020B0600070205080204" pitchFamily="50" charset="-128"/>
                          <a:ea typeface="ＭＳ Ｐゴシック" panose="020B0600070205080204" pitchFamily="50" charset="-128"/>
                        </a:rPr>
                        <a:t>膜反応器の社会実装に必要不可欠な、性能・エネルギー収支・コストの比較検討を可能にする</a:t>
                      </a:r>
                      <a:r>
                        <a:rPr kumimoji="1" lang="ja-JP" altLang="en-US" sz="1800" dirty="0">
                          <a:solidFill>
                            <a:srgbClr val="FF0000"/>
                          </a:solidFill>
                          <a:latin typeface="ＭＳ Ｐゴシック" panose="020B0600070205080204" pitchFamily="50" charset="-128"/>
                          <a:ea typeface="ＭＳ Ｐゴシック" panose="020B0600070205080204" pitchFamily="50" charset="-128"/>
                        </a:rPr>
                        <a:t>計算プラットフォームの提供。</a:t>
                      </a:r>
                      <a:r>
                        <a:rPr kumimoji="1" lang="ja-JP" altLang="en-US" sz="1800" dirty="0">
                          <a:latin typeface="ＭＳ Ｐゴシック" panose="020B0600070205080204" pitchFamily="50" charset="-128"/>
                          <a:ea typeface="ＭＳ Ｐゴシック" panose="020B0600070205080204" pitchFamily="50" charset="-128"/>
                        </a:rPr>
                        <a:t>プラットフォームを活用しデータを集積することにより、膜反応プロセスの検討・検証のスピードアップを図る。</a:t>
                      </a:r>
                    </a:p>
                  </a:txBody>
                  <a:tcPr anchor="ctr"/>
                </a:tc>
                <a:extLst>
                  <a:ext uri="{0D108BD9-81ED-4DB2-BD59-A6C34878D82A}">
                    <a16:rowId xmlns:a16="http://schemas.microsoft.com/office/drawing/2014/main" val="2610299602"/>
                  </a:ext>
                </a:extLst>
              </a:tr>
              <a:tr h="792000">
                <a:tc>
                  <a:txBody>
                    <a:bodyPr/>
                    <a:lstStyle/>
                    <a:p>
                      <a:pPr algn="ctr"/>
                      <a:r>
                        <a:rPr kumimoji="1" lang="ja-JP" altLang="en-US" sz="1800" dirty="0">
                          <a:latin typeface="ＭＳ Ｐゴシック" panose="020B0600070205080204" pitchFamily="50" charset="-128"/>
                          <a:ea typeface="ＭＳ Ｐゴシック" panose="020B0600070205080204" pitchFamily="50" charset="-128"/>
                        </a:rPr>
                        <a:t>概要</a:t>
                      </a:r>
                      <a:endParaRPr kumimoji="1" lang="en-US" altLang="ja-JP" sz="1800" dirty="0">
                        <a:latin typeface="ＭＳ Ｐゴシック" panose="020B0600070205080204" pitchFamily="50" charset="-128"/>
                        <a:ea typeface="ＭＳ Ｐゴシック" panose="020B0600070205080204" pitchFamily="50" charset="-128"/>
                      </a:endParaRPr>
                    </a:p>
                  </a:txBody>
                  <a:tcPr anchor="ctr"/>
                </a:tc>
                <a:tc>
                  <a:txBody>
                    <a:bodyPr/>
                    <a:lstStyle/>
                    <a:p>
                      <a:pPr indent="0"/>
                      <a:r>
                        <a:rPr kumimoji="1" lang="ja-JP" altLang="en-US" sz="1800" kern="1200" dirty="0">
                          <a:solidFill>
                            <a:schemeClr val="dk1"/>
                          </a:solidFill>
                          <a:effectLst/>
                          <a:latin typeface="ＭＳ Ｐゴシック" panose="020B0600070205080204" pitchFamily="50" charset="-128"/>
                          <a:ea typeface="ＭＳ Ｐゴシック" panose="020B0600070205080204" pitchFamily="50" charset="-128"/>
                        </a:rPr>
                        <a:t>多成分系膜分離プロセスの性能評価および膜反応器の操作条件検討を可能にする</a:t>
                      </a:r>
                      <a:r>
                        <a:rPr kumimoji="1" lang="ja-JP" altLang="en-US" sz="1800" kern="1200" dirty="0">
                          <a:solidFill>
                            <a:srgbClr val="FF0000"/>
                          </a:solidFill>
                          <a:effectLst/>
                          <a:latin typeface="ＭＳ Ｐゴシック" panose="020B0600070205080204" pitchFamily="50" charset="-128"/>
                          <a:ea typeface="ＭＳ Ｐゴシック" panose="020B0600070205080204" pitchFamily="50" charset="-128"/>
                        </a:rPr>
                        <a:t>計算プラットフォームの開発。</a:t>
                      </a:r>
                      <a:r>
                        <a:rPr kumimoji="1" lang="ja-JP" altLang="en-US" sz="1800" kern="1200" dirty="0">
                          <a:solidFill>
                            <a:schemeClr val="dk1"/>
                          </a:solidFill>
                          <a:effectLst/>
                          <a:latin typeface="ＭＳ Ｐゴシック" panose="020B0600070205080204" pitchFamily="50" charset="-128"/>
                          <a:ea typeface="ＭＳ Ｐゴシック" panose="020B0600070205080204" pitchFamily="50" charset="-128"/>
                        </a:rPr>
                        <a:t>プラットフォームを活用した</a:t>
                      </a:r>
                      <a:r>
                        <a:rPr kumimoji="1" lang="ja-JP" altLang="en-US" sz="1800" kern="1200" dirty="0">
                          <a:solidFill>
                            <a:srgbClr val="FF0000"/>
                          </a:solidFill>
                          <a:effectLst/>
                          <a:latin typeface="ＭＳ Ｐゴシック" panose="020B0600070205080204" pitchFamily="50" charset="-128"/>
                          <a:ea typeface="ＭＳ Ｐゴシック" panose="020B0600070205080204" pitchFamily="50" charset="-128"/>
                        </a:rPr>
                        <a:t>膜反応プロセスの検討・有効性の検証</a:t>
                      </a:r>
                    </a:p>
                  </a:txBody>
                  <a:tcPr anchor="ctr"/>
                </a:tc>
                <a:extLst>
                  <a:ext uri="{0D108BD9-81ED-4DB2-BD59-A6C34878D82A}">
                    <a16:rowId xmlns:a16="http://schemas.microsoft.com/office/drawing/2014/main" val="1377770152"/>
                  </a:ext>
                </a:extLst>
              </a:tr>
            </a:tbl>
          </a:graphicData>
        </a:graphic>
      </p:graphicFrame>
      <p:graphicFrame>
        <p:nvGraphicFramePr>
          <p:cNvPr id="8" name="表 7">
            <a:extLst>
              <a:ext uri="{FF2B5EF4-FFF2-40B4-BE49-F238E27FC236}">
                <a16:creationId xmlns:a16="http://schemas.microsoft.com/office/drawing/2014/main" id="{E07D0D9B-0A70-4896-B41B-4AA090CAE5B6}"/>
              </a:ext>
            </a:extLst>
          </p:cNvPr>
          <p:cNvGraphicFramePr>
            <a:graphicFrameLocks noGrp="1"/>
          </p:cNvGraphicFramePr>
          <p:nvPr>
            <p:extLst>
              <p:ext uri="{D42A27DB-BD31-4B8C-83A1-F6EECF244321}">
                <p14:modId xmlns:p14="http://schemas.microsoft.com/office/powerpoint/2010/main" val="4153529396"/>
              </p:ext>
            </p:extLst>
          </p:nvPr>
        </p:nvGraphicFramePr>
        <p:xfrm>
          <a:off x="263907" y="4590497"/>
          <a:ext cx="8640000" cy="2103120"/>
        </p:xfrm>
        <a:graphic>
          <a:graphicData uri="http://schemas.openxmlformats.org/drawingml/2006/table">
            <a:tbl>
              <a:tblPr bandCol="1">
                <a:tableStyleId>{BC89EF96-8CEA-46FF-86C4-4CE0E7609802}</a:tableStyleId>
              </a:tblPr>
              <a:tblGrid>
                <a:gridCol w="1440000">
                  <a:extLst>
                    <a:ext uri="{9D8B030D-6E8A-4147-A177-3AD203B41FA5}">
                      <a16:colId xmlns:a16="http://schemas.microsoft.com/office/drawing/2014/main" val="33219688"/>
                    </a:ext>
                  </a:extLst>
                </a:gridCol>
                <a:gridCol w="7200000">
                  <a:extLst>
                    <a:ext uri="{9D8B030D-6E8A-4147-A177-3AD203B41FA5}">
                      <a16:colId xmlns:a16="http://schemas.microsoft.com/office/drawing/2014/main" val="2234145386"/>
                    </a:ext>
                  </a:extLst>
                </a:gridCol>
              </a:tblGrid>
              <a:tr h="792000">
                <a:tc>
                  <a:txBody>
                    <a:bodyPr/>
                    <a:lstStyle/>
                    <a:p>
                      <a:pPr algn="ctr"/>
                      <a:r>
                        <a:rPr kumimoji="1" lang="ja-JP" altLang="en-US" sz="1800" dirty="0">
                          <a:latin typeface="ＭＳ Ｐゴシック" panose="020B0600070205080204" pitchFamily="50" charset="-128"/>
                          <a:ea typeface="ＭＳ Ｐゴシック" panose="020B0600070205080204" pitchFamily="50" charset="-128"/>
                        </a:rPr>
                        <a:t>目的</a:t>
                      </a:r>
                      <a:endParaRPr kumimoji="1" lang="en-US" altLang="ja-JP" sz="1800" dirty="0">
                        <a:latin typeface="ＭＳ Ｐゴシック" panose="020B0600070205080204" pitchFamily="50" charset="-128"/>
                        <a:ea typeface="ＭＳ Ｐゴシック" panose="020B0600070205080204" pitchFamily="50" charset="-128"/>
                      </a:endParaRPr>
                    </a:p>
                  </a:txBody>
                  <a:tcPr anchor="ctr"/>
                </a:tc>
                <a:tc>
                  <a:txBody>
                    <a:bodyPr/>
                    <a:lstStyle/>
                    <a:p>
                      <a:r>
                        <a:rPr lang="ja-JP" altLang="en-US" sz="1800" dirty="0">
                          <a:latin typeface="ＭＳ Ｐゴシック" panose="020B0600070205080204" pitchFamily="50" charset="-128"/>
                          <a:ea typeface="ＭＳ Ｐゴシック" panose="020B0600070205080204" pitchFamily="50" charset="-128"/>
                        </a:rPr>
                        <a:t>無機系分離膜のビジネス化促進を目指し、分離膜性能評価手法の標準化に向けた基礎的な検討を行い、</a:t>
                      </a:r>
                      <a:r>
                        <a:rPr lang="ja-JP" altLang="en-US" sz="1800" dirty="0">
                          <a:solidFill>
                            <a:srgbClr val="FF0000"/>
                          </a:solidFill>
                          <a:latin typeface="ＭＳ Ｐゴシック" panose="020B0600070205080204" pitchFamily="50" charset="-128"/>
                          <a:ea typeface="ＭＳ Ｐゴシック" panose="020B0600070205080204" pitchFamily="50" charset="-128"/>
                        </a:rPr>
                        <a:t>標準的な膜性能評価手法の確立</a:t>
                      </a:r>
                      <a:r>
                        <a:rPr lang="ja-JP" altLang="en-US" sz="1800" dirty="0">
                          <a:latin typeface="ＭＳ Ｐゴシック" panose="020B0600070205080204" pitchFamily="50" charset="-128"/>
                          <a:ea typeface="ＭＳ Ｐゴシック" panose="020B0600070205080204" pitchFamily="50" charset="-128"/>
                        </a:rPr>
                        <a:t>に資する。</a:t>
                      </a:r>
                    </a:p>
                  </a:txBody>
                  <a:tcPr anchor="ctr"/>
                </a:tc>
                <a:extLst>
                  <a:ext uri="{0D108BD9-81ED-4DB2-BD59-A6C34878D82A}">
                    <a16:rowId xmlns:a16="http://schemas.microsoft.com/office/drawing/2014/main" val="2610299602"/>
                  </a:ext>
                </a:extLst>
              </a:tr>
              <a:tr h="792000">
                <a:tc>
                  <a:txBody>
                    <a:bodyPr/>
                    <a:lstStyle/>
                    <a:p>
                      <a:pPr algn="ctr"/>
                      <a:r>
                        <a:rPr kumimoji="1" lang="ja-JP" altLang="en-US" sz="1800" dirty="0">
                          <a:latin typeface="ＭＳ Ｐゴシック" panose="020B0600070205080204" pitchFamily="50" charset="-128"/>
                          <a:ea typeface="ＭＳ Ｐゴシック" panose="020B0600070205080204" pitchFamily="50" charset="-128"/>
                        </a:rPr>
                        <a:t>概要</a:t>
                      </a:r>
                      <a:endParaRPr kumimoji="1" lang="en-US" altLang="ja-JP" sz="1800" dirty="0">
                        <a:latin typeface="ＭＳ Ｐゴシック" panose="020B0600070205080204" pitchFamily="50" charset="-128"/>
                        <a:ea typeface="ＭＳ Ｐゴシック" panose="020B0600070205080204" pitchFamily="50" charset="-128"/>
                      </a:endParaRPr>
                    </a:p>
                  </a:txBody>
                  <a:tcPr anchor="ctr"/>
                </a:tc>
                <a:tc>
                  <a:txBody>
                    <a:bodyPr/>
                    <a:lstStyle/>
                    <a:p>
                      <a:r>
                        <a:rPr lang="ja-JP" altLang="en-US" sz="1800" dirty="0">
                          <a:latin typeface="ＭＳ Ｐゴシック" panose="020B0600070205080204" pitchFamily="50" charset="-128"/>
                          <a:ea typeface="ＭＳ Ｐゴシック" panose="020B0600070205080204" pitchFamily="50" charset="-128"/>
                        </a:rPr>
                        <a:t>これまでの無機系分離膜の透過分離性能評価方法について、文献調査、企業・研究機関へのヒアリング、簡易的な試験を通じて、膜性能の過大評価も過小評価もなく、</a:t>
                      </a:r>
                      <a:r>
                        <a:rPr lang="ja-JP" altLang="en-US" sz="1800" dirty="0">
                          <a:solidFill>
                            <a:srgbClr val="FF0000"/>
                          </a:solidFill>
                          <a:latin typeface="ＭＳ Ｐゴシック" panose="020B0600070205080204" pitchFamily="50" charset="-128"/>
                          <a:ea typeface="ＭＳ Ｐゴシック" panose="020B0600070205080204" pitchFamily="50" charset="-128"/>
                        </a:rPr>
                        <a:t>横並びで比較することのできる評価手法について議論を行う。</a:t>
                      </a:r>
                    </a:p>
                  </a:txBody>
                  <a:tcPr anchor="ctr"/>
                </a:tc>
                <a:extLst>
                  <a:ext uri="{0D108BD9-81ED-4DB2-BD59-A6C34878D82A}">
                    <a16:rowId xmlns:a16="http://schemas.microsoft.com/office/drawing/2014/main" val="1377770152"/>
                  </a:ext>
                </a:extLst>
              </a:tr>
            </a:tbl>
          </a:graphicData>
        </a:graphic>
      </p:graphicFrame>
      <p:sp>
        <p:nvSpPr>
          <p:cNvPr id="10" name="テキスト ボックス 9">
            <a:extLst>
              <a:ext uri="{FF2B5EF4-FFF2-40B4-BE49-F238E27FC236}">
                <a16:creationId xmlns:a16="http://schemas.microsoft.com/office/drawing/2014/main" id="{BD3309CC-0610-41FC-8005-D75EA07614F5}"/>
              </a:ext>
            </a:extLst>
          </p:cNvPr>
          <p:cNvSpPr txBox="1"/>
          <p:nvPr/>
        </p:nvSpPr>
        <p:spPr>
          <a:xfrm>
            <a:off x="295765" y="1601056"/>
            <a:ext cx="3567021" cy="461665"/>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膜反応プロセス研究会</a:t>
            </a:r>
            <a:endParaRPr kumimoji="1" lang="en-US" altLang="ja-JP" sz="2400" dirty="0">
              <a:latin typeface="ＭＳ Ｐゴシック" panose="020B0600070205080204" pitchFamily="50" charset="-128"/>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6ED4A704-1C79-42C9-9310-8B0FC89E353A}"/>
              </a:ext>
            </a:extLst>
          </p:cNvPr>
          <p:cNvSpPr txBox="1"/>
          <p:nvPr/>
        </p:nvSpPr>
        <p:spPr>
          <a:xfrm>
            <a:off x="295766" y="4150684"/>
            <a:ext cx="2649566" cy="461665"/>
          </a:xfrm>
          <a:prstGeom prst="rect">
            <a:avLst/>
          </a:prstGeom>
          <a:noFill/>
        </p:spPr>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共通基盤</a:t>
            </a:r>
            <a:r>
              <a:rPr kumimoji="1" lang="ja-JP" altLang="en-US" sz="2400" dirty="0">
                <a:latin typeface="ＭＳ Ｐゴシック" panose="020B0600070205080204" pitchFamily="50" charset="-128"/>
                <a:ea typeface="ＭＳ Ｐゴシック" panose="020B0600070205080204" pitchFamily="50" charset="-128"/>
              </a:rPr>
              <a:t>研究会</a:t>
            </a:r>
            <a:endParaRPr kumimoji="1" lang="en-US" altLang="ja-JP" sz="2400" dirty="0">
              <a:latin typeface="ＭＳ Ｐゴシック" panose="020B0600070205080204" pitchFamily="50" charset="-128"/>
              <a:ea typeface="ＭＳ Ｐゴシック" panose="020B0600070205080204" pitchFamily="50" charset="-128"/>
            </a:endParaRPr>
          </a:p>
        </p:txBody>
      </p:sp>
      <p:sp>
        <p:nvSpPr>
          <p:cNvPr id="5" name="タイトル 4"/>
          <p:cNvSpPr>
            <a:spLocks noGrp="1"/>
          </p:cNvSpPr>
          <p:nvPr>
            <p:ph type="title"/>
          </p:nvPr>
        </p:nvSpPr>
        <p:spPr>
          <a:xfrm>
            <a:off x="360000" y="0"/>
            <a:ext cx="8460000" cy="828000"/>
          </a:xfrm>
        </p:spPr>
        <p:txBody>
          <a:bodyPr anchor="ctr"/>
          <a:lstStyle/>
          <a:p>
            <a:pPr>
              <a:lnSpc>
                <a:spcPct val="100000"/>
              </a:lnSpc>
            </a:pPr>
            <a:r>
              <a:rPr lang="ja-JP" altLang="en-US" dirty="0">
                <a:latin typeface="ＭＳ Ｐゴシック" panose="020B0600070205080204" pitchFamily="50" charset="-128"/>
                <a:ea typeface="ＭＳ Ｐゴシック" panose="020B0600070205080204" pitchFamily="50" charset="-128"/>
              </a:rPr>
              <a:t>５．会員よる</a:t>
            </a:r>
            <a:r>
              <a:rPr kumimoji="1" lang="ja-JP" altLang="en-US" dirty="0">
                <a:latin typeface="ＭＳ Ｐゴシック" panose="020B0600070205080204" pitchFamily="50" charset="-128"/>
                <a:ea typeface="ＭＳ Ｐゴシック" panose="020B0600070205080204" pitchFamily="50" charset="-128"/>
              </a:rPr>
              <a:t>研究会の実施</a:t>
            </a:r>
          </a:p>
        </p:txBody>
      </p:sp>
      <p:sp>
        <p:nvSpPr>
          <p:cNvPr id="2" name="スライド番号プレースホルダー 1">
            <a:extLst>
              <a:ext uri="{FF2B5EF4-FFF2-40B4-BE49-F238E27FC236}">
                <a16:creationId xmlns:a16="http://schemas.microsoft.com/office/drawing/2014/main" id="{222AAA12-499A-42A3-B8AE-58082720DBC4}"/>
              </a:ext>
            </a:extLst>
          </p:cNvPr>
          <p:cNvSpPr>
            <a:spLocks noGrp="1"/>
          </p:cNvSpPr>
          <p:nvPr>
            <p:ph type="sldNum" sz="quarter" idx="4"/>
          </p:nvPr>
        </p:nvSpPr>
        <p:spPr/>
        <p:txBody>
          <a:bodyPr/>
          <a:lstStyle/>
          <a:p>
            <a:fld id="{B6D01E12-EF34-4060-9C1C-894F36225EAE}" type="slidenum">
              <a:rPr lang="ja-JP" altLang="en-US" smtClean="0">
                <a:latin typeface="ＭＳ Ｐゴシック" panose="020B0600070205080204" pitchFamily="50" charset="-128"/>
                <a:ea typeface="ＭＳ Ｐゴシック" panose="020B0600070205080204" pitchFamily="50" charset="-128"/>
              </a:rPr>
              <a:pPr/>
              <a:t>7</a:t>
            </a:fld>
            <a:endParaRPr lang="ja-JP" altLang="en-US">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A9BB94E7-BD56-0903-CCBE-8F960FE984F9}"/>
              </a:ext>
            </a:extLst>
          </p:cNvPr>
          <p:cNvSpPr txBox="1"/>
          <p:nvPr/>
        </p:nvSpPr>
        <p:spPr>
          <a:xfrm>
            <a:off x="260014" y="983695"/>
            <a:ext cx="8639999" cy="461665"/>
          </a:xfrm>
          <a:prstGeom prst="rect">
            <a:avLst/>
          </a:prstGeom>
          <a:solidFill>
            <a:srgbClr val="003399"/>
          </a:solidFill>
          <a:ln>
            <a:solidFill>
              <a:schemeClr val="accent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今年度は２つの研究会を実施、</a:t>
            </a:r>
            <a:r>
              <a:rPr lang="en-US" altLang="ja-JP"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2</a:t>
            </a: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か月に</a:t>
            </a:r>
            <a:r>
              <a:rPr lang="en-US" altLang="ja-JP"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1</a:t>
            </a: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回ペースで活動中</a:t>
            </a:r>
            <a:endParaRPr kumimoji="1" lang="en-US" altLang="ja-JP" sz="2400" b="1" i="0" strike="noStrike" kern="1200" cap="none" spc="0" normalizeH="0" baseline="0" noProof="0" dirty="0">
              <a:ln w="3175">
                <a:noFill/>
              </a:ln>
              <a:solidFill>
                <a:schemeClr val="bg1"/>
              </a:solidFill>
              <a:uLnTx/>
              <a:uFillTx/>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443133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BD3309CC-0610-41FC-8005-D75EA07614F5}"/>
              </a:ext>
            </a:extLst>
          </p:cNvPr>
          <p:cNvSpPr txBox="1"/>
          <p:nvPr/>
        </p:nvSpPr>
        <p:spPr>
          <a:xfrm>
            <a:off x="270000" y="1529304"/>
            <a:ext cx="7608371" cy="461665"/>
          </a:xfrm>
          <a:prstGeom prst="rect">
            <a:avLst/>
          </a:prstGeom>
          <a:noFill/>
        </p:spPr>
        <p:txBody>
          <a:bodyPr wrap="square">
            <a:spAutoFit/>
          </a:bodyPr>
          <a:lstStyle/>
          <a:p>
            <a:r>
              <a:rPr lang="ja-JP" altLang="en-US" sz="2400" b="1" dirty="0">
                <a:latin typeface="ＭＳ Ｐゴシック" panose="020B0600070205080204" pitchFamily="50" charset="-128"/>
                <a:ea typeface="ＭＳ Ｐゴシック" panose="020B0600070205080204" pitchFamily="50" charset="-128"/>
              </a:rPr>
              <a:t>◆第</a:t>
            </a:r>
            <a:r>
              <a:rPr lang="en-US" altLang="ja-JP" sz="2400" b="1" dirty="0">
                <a:latin typeface="ＭＳ Ｐゴシック" panose="020B0600070205080204" pitchFamily="50" charset="-128"/>
                <a:ea typeface="ＭＳ Ｐゴシック" panose="020B0600070205080204" pitchFamily="50" charset="-128"/>
              </a:rPr>
              <a:t>19</a:t>
            </a:r>
            <a:r>
              <a:rPr lang="ja-JP" altLang="en-US" sz="2400" b="1" dirty="0">
                <a:latin typeface="ＭＳ Ｐゴシック" panose="020B0600070205080204" pitchFamily="50" charset="-128"/>
                <a:ea typeface="ＭＳ Ｐゴシック" panose="020B0600070205080204" pitchFamily="50" charset="-128"/>
              </a:rPr>
              <a:t>回セミナー　</a:t>
            </a:r>
            <a:r>
              <a:rPr lang="en-US" altLang="ja-JP" sz="2400" b="1" dirty="0">
                <a:latin typeface="ＭＳ Ｐゴシック" panose="020B0600070205080204" pitchFamily="50" charset="-128"/>
                <a:ea typeface="ＭＳ Ｐゴシック" panose="020B0600070205080204" pitchFamily="50" charset="-128"/>
              </a:rPr>
              <a:t>2022</a:t>
            </a:r>
            <a:r>
              <a:rPr lang="ja-JP" altLang="en-US" sz="2400" b="1" dirty="0">
                <a:latin typeface="ＭＳ Ｐゴシック" panose="020B0600070205080204" pitchFamily="50" charset="-128"/>
                <a:ea typeface="ＭＳ Ｐゴシック" panose="020B0600070205080204" pitchFamily="50" charset="-128"/>
              </a:rPr>
              <a:t>年</a:t>
            </a:r>
            <a:r>
              <a:rPr lang="en-US" altLang="ja-JP" sz="2400" b="1" dirty="0">
                <a:latin typeface="ＭＳ Ｐゴシック" panose="020B0600070205080204" pitchFamily="50" charset="-128"/>
                <a:ea typeface="ＭＳ Ｐゴシック" panose="020B0600070205080204" pitchFamily="50" charset="-128"/>
              </a:rPr>
              <a:t>3</a:t>
            </a:r>
            <a:r>
              <a:rPr lang="ja-JP" altLang="en-US" sz="2400" b="1" dirty="0">
                <a:latin typeface="ＭＳ Ｐゴシック" panose="020B0600070205080204" pitchFamily="50" charset="-128"/>
                <a:ea typeface="ＭＳ Ｐゴシック" panose="020B0600070205080204" pitchFamily="50" charset="-128"/>
              </a:rPr>
              <a:t>月</a:t>
            </a:r>
            <a:r>
              <a:rPr lang="en-US" altLang="ja-JP" sz="2400" b="1" dirty="0">
                <a:latin typeface="ＭＳ Ｐゴシック" panose="020B0600070205080204" pitchFamily="50" charset="-128"/>
                <a:ea typeface="ＭＳ Ｐゴシック" panose="020B0600070205080204" pitchFamily="50" charset="-128"/>
              </a:rPr>
              <a:t>22</a:t>
            </a:r>
            <a:r>
              <a:rPr lang="ja-JP" altLang="en-US" sz="2400" b="1" dirty="0">
                <a:latin typeface="ＭＳ Ｐゴシック" panose="020B0600070205080204" pitchFamily="50" charset="-128"/>
                <a:ea typeface="ＭＳ Ｐゴシック" panose="020B0600070205080204" pitchFamily="50" charset="-128"/>
              </a:rPr>
              <a:t>日開催</a:t>
            </a:r>
            <a:endParaRPr lang="en-US" altLang="ja-JP" sz="2400" b="1" dirty="0">
              <a:latin typeface="ＭＳ Ｐゴシック" panose="020B0600070205080204" pitchFamily="50" charset="-128"/>
              <a:ea typeface="ＭＳ Ｐゴシック" panose="020B0600070205080204" pitchFamily="50" charset="-128"/>
            </a:endParaRPr>
          </a:p>
        </p:txBody>
      </p:sp>
      <p:sp>
        <p:nvSpPr>
          <p:cNvPr id="5" name="タイトル 4"/>
          <p:cNvSpPr>
            <a:spLocks noGrp="1"/>
          </p:cNvSpPr>
          <p:nvPr>
            <p:ph type="title"/>
          </p:nvPr>
        </p:nvSpPr>
        <p:spPr>
          <a:xfrm>
            <a:off x="360000" y="0"/>
            <a:ext cx="8460000" cy="828000"/>
          </a:xfrm>
        </p:spPr>
        <p:txBody>
          <a:bodyPr anchor="ctr"/>
          <a:lstStyle/>
          <a:p>
            <a:pPr>
              <a:lnSpc>
                <a:spcPct val="100000"/>
              </a:lnSpc>
            </a:pPr>
            <a:r>
              <a:rPr lang="ja-JP" altLang="en-US" dirty="0">
                <a:latin typeface="ＭＳ Ｐゴシック" panose="020B0600070205080204" pitchFamily="50" charset="-128"/>
                <a:ea typeface="ＭＳ Ｐゴシック" panose="020B0600070205080204" pitchFamily="50" charset="-128"/>
              </a:rPr>
              <a:t>６．会員限定</a:t>
            </a:r>
            <a:r>
              <a:rPr lang="ja-JP" altLang="en-US" dirty="0">
                <a:solidFill>
                  <a:prstClr val="black"/>
                </a:solidFill>
                <a:latin typeface="ＭＳ Ｐゴシック" panose="020B0600070205080204" pitchFamily="50" charset="-128"/>
                <a:ea typeface="ＭＳ Ｐゴシック" panose="020B0600070205080204" pitchFamily="50" charset="-128"/>
                <a:cs typeface="Arial" panose="020B0604020202020204" pitchFamily="34" charset="0"/>
              </a:rPr>
              <a:t>セミナーの実施</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22AAA12-499A-42A3-B8AE-58082720DBC4}"/>
              </a:ext>
            </a:extLst>
          </p:cNvPr>
          <p:cNvSpPr>
            <a:spLocks noGrp="1"/>
          </p:cNvSpPr>
          <p:nvPr>
            <p:ph type="sldNum" sz="quarter" idx="4"/>
          </p:nvPr>
        </p:nvSpPr>
        <p:spPr/>
        <p:txBody>
          <a:bodyPr/>
          <a:lstStyle/>
          <a:p>
            <a:fld id="{B6D01E12-EF34-4060-9C1C-894F36225EAE}" type="slidenum">
              <a:rPr lang="ja-JP" altLang="en-US" smtClean="0">
                <a:latin typeface="ＭＳ Ｐゴシック" panose="020B0600070205080204" pitchFamily="50" charset="-128"/>
                <a:ea typeface="ＭＳ Ｐゴシック" panose="020B0600070205080204" pitchFamily="50" charset="-128"/>
              </a:rPr>
              <a:pPr/>
              <a:t>8</a:t>
            </a:fld>
            <a:endParaRPr lang="ja-JP" altLang="en-US">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0C47E1FA-E228-75ED-0E9D-1506D7A652EB}"/>
              </a:ext>
            </a:extLst>
          </p:cNvPr>
          <p:cNvSpPr txBox="1"/>
          <p:nvPr/>
        </p:nvSpPr>
        <p:spPr>
          <a:xfrm>
            <a:off x="270000" y="3716773"/>
            <a:ext cx="7608371" cy="461665"/>
          </a:xfrm>
          <a:prstGeom prst="rect">
            <a:avLst/>
          </a:prstGeom>
          <a:noFill/>
        </p:spPr>
        <p:txBody>
          <a:bodyPr wrap="square">
            <a:spAutoFit/>
          </a:bodyPr>
          <a:lstStyle/>
          <a:p>
            <a:r>
              <a:rPr lang="ja-JP" altLang="en-US" sz="2400" b="1" dirty="0">
                <a:latin typeface="ＭＳ Ｐゴシック" panose="020B0600070205080204" pitchFamily="50" charset="-128"/>
                <a:ea typeface="ＭＳ Ｐゴシック" panose="020B0600070205080204" pitchFamily="50" charset="-128"/>
              </a:rPr>
              <a:t>◆第</a:t>
            </a:r>
            <a:r>
              <a:rPr lang="en-US" altLang="ja-JP" sz="2400" b="1" dirty="0">
                <a:latin typeface="ＭＳ Ｐゴシック" panose="020B0600070205080204" pitchFamily="50" charset="-128"/>
                <a:ea typeface="ＭＳ Ｐゴシック" panose="020B0600070205080204" pitchFamily="50" charset="-128"/>
              </a:rPr>
              <a:t>20</a:t>
            </a:r>
            <a:r>
              <a:rPr lang="ja-JP" altLang="en-US" sz="2400" b="1" dirty="0">
                <a:latin typeface="ＭＳ Ｐゴシック" panose="020B0600070205080204" pitchFamily="50" charset="-128"/>
                <a:ea typeface="ＭＳ Ｐゴシック" panose="020B0600070205080204" pitchFamily="50" charset="-128"/>
              </a:rPr>
              <a:t>回セミナー　</a:t>
            </a:r>
            <a:r>
              <a:rPr lang="en-US" altLang="ja-JP" sz="2400" b="1" dirty="0">
                <a:latin typeface="ＭＳ Ｐゴシック" panose="020B0600070205080204" pitchFamily="50" charset="-128"/>
                <a:ea typeface="ＭＳ Ｐゴシック" panose="020B0600070205080204" pitchFamily="50" charset="-128"/>
              </a:rPr>
              <a:t>2022</a:t>
            </a:r>
            <a:r>
              <a:rPr lang="ja-JP" altLang="en-US" sz="2400" b="1" dirty="0">
                <a:latin typeface="ＭＳ Ｐゴシック" panose="020B0600070205080204" pitchFamily="50" charset="-128"/>
                <a:ea typeface="ＭＳ Ｐゴシック" panose="020B0600070205080204" pitchFamily="50" charset="-128"/>
              </a:rPr>
              <a:t>年</a:t>
            </a:r>
            <a:r>
              <a:rPr lang="en-US" altLang="ja-JP" sz="2400" b="1" dirty="0">
                <a:latin typeface="ＭＳ Ｐゴシック" panose="020B0600070205080204" pitchFamily="50" charset="-128"/>
                <a:ea typeface="ＭＳ Ｐゴシック" panose="020B0600070205080204" pitchFamily="50" charset="-128"/>
              </a:rPr>
              <a:t>9</a:t>
            </a:r>
            <a:r>
              <a:rPr lang="ja-JP" altLang="en-US" sz="2400" b="1" dirty="0">
                <a:latin typeface="ＭＳ Ｐゴシック" panose="020B0600070205080204" pitchFamily="50" charset="-128"/>
                <a:ea typeface="ＭＳ Ｐゴシック" panose="020B0600070205080204" pitchFamily="50" charset="-128"/>
              </a:rPr>
              <a:t>月</a:t>
            </a:r>
            <a:r>
              <a:rPr lang="en-US" altLang="ja-JP" sz="2400" b="1" dirty="0">
                <a:latin typeface="ＭＳ Ｐゴシック" panose="020B0600070205080204" pitchFamily="50" charset="-128"/>
                <a:ea typeface="ＭＳ Ｐゴシック" panose="020B0600070205080204" pitchFamily="50" charset="-128"/>
              </a:rPr>
              <a:t>7</a:t>
            </a:r>
            <a:r>
              <a:rPr lang="ja-JP" altLang="en-US" sz="2400" b="1" dirty="0">
                <a:latin typeface="ＭＳ Ｐゴシック" panose="020B0600070205080204" pitchFamily="50" charset="-128"/>
                <a:ea typeface="ＭＳ Ｐゴシック" panose="020B0600070205080204" pitchFamily="50" charset="-128"/>
              </a:rPr>
              <a:t>日開催</a:t>
            </a:r>
            <a:endParaRPr lang="en-US" altLang="ja-JP" sz="2400" b="1" dirty="0">
              <a:latin typeface="ＭＳ Ｐゴシック" panose="020B0600070205080204" pitchFamily="50" charset="-128"/>
              <a:ea typeface="ＭＳ Ｐゴシック" panose="020B0600070205080204" pitchFamily="50" charset="-128"/>
            </a:endParaRPr>
          </a:p>
        </p:txBody>
      </p:sp>
      <p:graphicFrame>
        <p:nvGraphicFramePr>
          <p:cNvPr id="4" name="表 3">
            <a:extLst>
              <a:ext uri="{FF2B5EF4-FFF2-40B4-BE49-F238E27FC236}">
                <a16:creationId xmlns:a16="http://schemas.microsoft.com/office/drawing/2014/main" id="{32AF574F-2505-FAF4-F40C-FE4D752857DD}"/>
              </a:ext>
            </a:extLst>
          </p:cNvPr>
          <p:cNvGraphicFramePr>
            <a:graphicFrameLocks noGrp="1"/>
          </p:cNvGraphicFramePr>
          <p:nvPr>
            <p:extLst>
              <p:ext uri="{D42A27DB-BD31-4B8C-83A1-F6EECF244321}">
                <p14:modId xmlns:p14="http://schemas.microsoft.com/office/powerpoint/2010/main" val="3079797332"/>
              </p:ext>
            </p:extLst>
          </p:nvPr>
        </p:nvGraphicFramePr>
        <p:xfrm>
          <a:off x="270000" y="2043265"/>
          <a:ext cx="8640000" cy="1608165"/>
        </p:xfrm>
        <a:graphic>
          <a:graphicData uri="http://schemas.openxmlformats.org/drawingml/2006/table">
            <a:tbl>
              <a:tblPr bandCol="1">
                <a:tableStyleId>{BC89EF96-8CEA-46FF-86C4-4CE0E7609802}</a:tableStyleId>
              </a:tblPr>
              <a:tblGrid>
                <a:gridCol w="504915">
                  <a:extLst>
                    <a:ext uri="{9D8B030D-6E8A-4147-A177-3AD203B41FA5}">
                      <a16:colId xmlns:a16="http://schemas.microsoft.com/office/drawing/2014/main" val="33219688"/>
                    </a:ext>
                  </a:extLst>
                </a:gridCol>
                <a:gridCol w="8135085">
                  <a:extLst>
                    <a:ext uri="{9D8B030D-6E8A-4147-A177-3AD203B41FA5}">
                      <a16:colId xmlns:a16="http://schemas.microsoft.com/office/drawing/2014/main" val="2234145386"/>
                    </a:ext>
                  </a:extLst>
                </a:gridCol>
              </a:tblGrid>
              <a:tr h="816165">
                <a:tc>
                  <a:txBody>
                    <a:bodyPr/>
                    <a:lstStyle/>
                    <a:p>
                      <a:pPr algn="ctr"/>
                      <a:r>
                        <a:rPr kumimoji="1" lang="en-US" altLang="ja-JP" sz="1800" dirty="0">
                          <a:latin typeface="ＭＳ Ｐゴシック" panose="020B0600070205080204" pitchFamily="50" charset="-128"/>
                          <a:ea typeface="ＭＳ Ｐゴシック" panose="020B0600070205080204" pitchFamily="50" charset="-128"/>
                        </a:rPr>
                        <a:t>1</a:t>
                      </a:r>
                    </a:p>
                  </a:txBody>
                  <a:tcPr anchor="ctr"/>
                </a:tc>
                <a:tc>
                  <a:txBody>
                    <a:bodyPr/>
                    <a:lstStyle/>
                    <a:p>
                      <a:r>
                        <a:rPr lang="en-US" altLang="ja-JP" sz="1800" dirty="0">
                          <a:latin typeface="ＭＳ Ｐゴシック" panose="020B0600070205080204" pitchFamily="50" charset="-128"/>
                          <a:ea typeface="ＭＳ Ｐゴシック" panose="020B0600070205080204" pitchFamily="50" charset="-128"/>
                        </a:rPr>
                        <a:t>｢CVD </a:t>
                      </a:r>
                      <a:r>
                        <a:rPr lang="ja-JP" altLang="en-US" sz="1800" dirty="0">
                          <a:latin typeface="ＭＳ Ｐゴシック" panose="020B0600070205080204" pitchFamily="50" charset="-128"/>
                          <a:ea typeface="ＭＳ Ｐゴシック" panose="020B0600070205080204" pitchFamily="50" charset="-128"/>
                        </a:rPr>
                        <a:t>シリカ膜の性能と膜反応器への展開</a:t>
                      </a:r>
                      <a:r>
                        <a:rPr lang="en-US" altLang="ja-JP" sz="1800" dirty="0">
                          <a:latin typeface="ＭＳ Ｐゴシック" panose="020B0600070205080204" pitchFamily="50" charset="-128"/>
                          <a:ea typeface="ＭＳ Ｐゴシック" panose="020B0600070205080204" pitchFamily="50" charset="-128"/>
                        </a:rPr>
                        <a:t>｣</a:t>
                      </a:r>
                    </a:p>
                    <a:p>
                      <a:r>
                        <a:rPr lang="ja-JP" altLang="en-US" sz="1800" dirty="0">
                          <a:latin typeface="ＭＳ Ｐゴシック" panose="020B0600070205080204" pitchFamily="50" charset="-128"/>
                          <a:ea typeface="ＭＳ Ｐゴシック" panose="020B0600070205080204" pitchFamily="50" charset="-128"/>
                        </a:rPr>
                        <a:t>工学院大学 先進工学部環境化学科　教授 赤松 憲樹 氏 </a:t>
                      </a:r>
                    </a:p>
                  </a:txBody>
                  <a:tcPr anchor="ctr"/>
                </a:tc>
                <a:extLst>
                  <a:ext uri="{0D108BD9-81ED-4DB2-BD59-A6C34878D82A}">
                    <a16:rowId xmlns:a16="http://schemas.microsoft.com/office/drawing/2014/main" val="2610299602"/>
                  </a:ext>
                </a:extLst>
              </a:tr>
              <a:tr h="792000">
                <a:tc>
                  <a:txBody>
                    <a:bodyPr/>
                    <a:lstStyle/>
                    <a:p>
                      <a:pPr algn="ctr"/>
                      <a:r>
                        <a:rPr kumimoji="1" lang="en-US" altLang="ja-JP" sz="1800" dirty="0">
                          <a:latin typeface="ＭＳ Ｐゴシック" panose="020B0600070205080204" pitchFamily="50" charset="-128"/>
                          <a:ea typeface="ＭＳ Ｐゴシック" panose="020B0600070205080204" pitchFamily="50" charset="-128"/>
                        </a:rPr>
                        <a:t>2</a:t>
                      </a:r>
                    </a:p>
                  </a:txBody>
                  <a:tcPr anchor="ctr"/>
                </a:tc>
                <a:tc>
                  <a:txBody>
                    <a:bodyPr/>
                    <a:lstStyle/>
                    <a:p>
                      <a:r>
                        <a:rPr lang="en-US" altLang="ja-JP" sz="1800" dirty="0">
                          <a:solidFill>
                            <a:schemeClr val="tx1"/>
                          </a:solidFill>
                          <a:latin typeface="ＭＳ Ｐゴシック" panose="020B0600070205080204" pitchFamily="50" charset="-128"/>
                          <a:ea typeface="ＭＳ Ｐゴシック" panose="020B0600070205080204" pitchFamily="50" charset="-128"/>
                        </a:rPr>
                        <a:t>｢</a:t>
                      </a:r>
                      <a:r>
                        <a:rPr lang="ja-JP" altLang="en-US" sz="1800" dirty="0">
                          <a:solidFill>
                            <a:schemeClr val="tx1"/>
                          </a:solidFill>
                          <a:latin typeface="ＭＳ Ｐゴシック" panose="020B0600070205080204" pitchFamily="50" charset="-128"/>
                          <a:ea typeface="ＭＳ Ｐゴシック" panose="020B0600070205080204" pitchFamily="50" charset="-128"/>
                        </a:rPr>
                        <a:t>メタネーションによる都市ガスの脱炭素化への取り組み」</a:t>
                      </a:r>
                    </a:p>
                    <a:p>
                      <a:r>
                        <a:rPr lang="ja-JP" altLang="en-US" sz="1800" dirty="0">
                          <a:solidFill>
                            <a:schemeClr val="tx1"/>
                          </a:solidFill>
                          <a:latin typeface="ＭＳ Ｐゴシック" panose="020B0600070205080204" pitchFamily="50" charset="-128"/>
                          <a:ea typeface="ＭＳ Ｐゴシック" panose="020B0600070205080204" pitchFamily="50" charset="-128"/>
                        </a:rPr>
                        <a:t>大阪ガス株式会社エネルギー技術研究所エグゼクティブリサーチャー大塚 浩文 氏 </a:t>
                      </a:r>
                    </a:p>
                  </a:txBody>
                  <a:tcPr anchor="ctr"/>
                </a:tc>
                <a:extLst>
                  <a:ext uri="{0D108BD9-81ED-4DB2-BD59-A6C34878D82A}">
                    <a16:rowId xmlns:a16="http://schemas.microsoft.com/office/drawing/2014/main" val="1377770152"/>
                  </a:ext>
                </a:extLst>
              </a:tr>
            </a:tbl>
          </a:graphicData>
        </a:graphic>
      </p:graphicFrame>
      <p:graphicFrame>
        <p:nvGraphicFramePr>
          <p:cNvPr id="6" name="表 5">
            <a:extLst>
              <a:ext uri="{FF2B5EF4-FFF2-40B4-BE49-F238E27FC236}">
                <a16:creationId xmlns:a16="http://schemas.microsoft.com/office/drawing/2014/main" id="{827BAB02-BD3F-E25E-D42D-F93E5F1CACE2}"/>
              </a:ext>
            </a:extLst>
          </p:cNvPr>
          <p:cNvGraphicFramePr>
            <a:graphicFrameLocks noGrp="1"/>
          </p:cNvGraphicFramePr>
          <p:nvPr>
            <p:extLst>
              <p:ext uri="{D42A27DB-BD31-4B8C-83A1-F6EECF244321}">
                <p14:modId xmlns:p14="http://schemas.microsoft.com/office/powerpoint/2010/main" val="4020870642"/>
              </p:ext>
            </p:extLst>
          </p:nvPr>
        </p:nvGraphicFramePr>
        <p:xfrm>
          <a:off x="270000" y="4241802"/>
          <a:ext cx="8640000" cy="2371396"/>
        </p:xfrm>
        <a:graphic>
          <a:graphicData uri="http://schemas.openxmlformats.org/drawingml/2006/table">
            <a:tbl>
              <a:tblPr bandCol="1">
                <a:tableStyleId>{BC89EF96-8CEA-46FF-86C4-4CE0E7609802}</a:tableStyleId>
              </a:tblPr>
              <a:tblGrid>
                <a:gridCol w="512664">
                  <a:extLst>
                    <a:ext uri="{9D8B030D-6E8A-4147-A177-3AD203B41FA5}">
                      <a16:colId xmlns:a16="http://schemas.microsoft.com/office/drawing/2014/main" val="33219688"/>
                    </a:ext>
                  </a:extLst>
                </a:gridCol>
                <a:gridCol w="8127336">
                  <a:extLst>
                    <a:ext uri="{9D8B030D-6E8A-4147-A177-3AD203B41FA5}">
                      <a16:colId xmlns:a16="http://schemas.microsoft.com/office/drawing/2014/main" val="2234145386"/>
                    </a:ext>
                  </a:extLst>
                </a:gridCol>
              </a:tblGrid>
              <a:tr h="787396">
                <a:tc>
                  <a:txBody>
                    <a:bodyPr/>
                    <a:lstStyle/>
                    <a:p>
                      <a:pPr algn="ctr"/>
                      <a:r>
                        <a:rPr kumimoji="1" lang="en-US" altLang="ja-JP" sz="1800" dirty="0">
                          <a:latin typeface="ＭＳ Ｐゴシック" panose="020B0600070205080204" pitchFamily="50" charset="-128"/>
                          <a:ea typeface="ＭＳ Ｐゴシック" panose="020B0600070205080204" pitchFamily="50" charset="-128"/>
                        </a:rPr>
                        <a:t>1</a:t>
                      </a:r>
                    </a:p>
                  </a:txBody>
                  <a:tcPr anchor="ctr"/>
                </a:tc>
                <a:tc>
                  <a:txBody>
                    <a:bodyPr/>
                    <a:lstStyle/>
                    <a:p>
                      <a:r>
                        <a:rPr lang="en-US" altLang="ja-JP" sz="1700" dirty="0">
                          <a:latin typeface="ＭＳ Ｐゴシック" panose="020B0600070205080204" pitchFamily="50" charset="-128"/>
                          <a:ea typeface="ＭＳ Ｐゴシック" panose="020B0600070205080204" pitchFamily="50" charset="-128"/>
                        </a:rPr>
                        <a:t>｢</a:t>
                      </a:r>
                      <a:r>
                        <a:rPr lang="ja-JP" altLang="en-US" sz="1700" dirty="0">
                          <a:latin typeface="ＭＳ Ｐゴシック" panose="020B0600070205080204" pitchFamily="50" charset="-128"/>
                          <a:ea typeface="ＭＳ Ｐゴシック" panose="020B0600070205080204" pitchFamily="50" charset="-128"/>
                        </a:rPr>
                        <a:t>シリコン系サブナノ細孔膜のアモルファスネットワーク制御と分離プロセスへの展開</a:t>
                      </a:r>
                      <a:r>
                        <a:rPr lang="en-US" altLang="ja-JP" sz="1700" dirty="0">
                          <a:latin typeface="ＭＳ Ｐゴシック" panose="020B0600070205080204" pitchFamily="50" charset="-128"/>
                          <a:ea typeface="ＭＳ Ｐゴシック" panose="020B0600070205080204" pitchFamily="50" charset="-128"/>
                        </a:rPr>
                        <a:t>｣</a:t>
                      </a:r>
                    </a:p>
                    <a:p>
                      <a:r>
                        <a:rPr lang="zh-CN" altLang="en-US" sz="1800" dirty="0">
                          <a:latin typeface="ＭＳ Ｐゴシック" panose="020B0600070205080204" pitchFamily="50" charset="-128"/>
                          <a:ea typeface="ＭＳ Ｐゴシック" panose="020B0600070205080204" pitchFamily="50" charset="-128"/>
                        </a:rPr>
                        <a:t>広島大学大学院先進理工系科学研究科　教授	都留 稔了</a:t>
                      </a:r>
                      <a:r>
                        <a:rPr lang="ja-JP" altLang="en-US" sz="1800" dirty="0">
                          <a:latin typeface="ＭＳ Ｐゴシック" panose="020B0600070205080204" pitchFamily="50" charset="-128"/>
                          <a:ea typeface="ＭＳ Ｐゴシック" panose="020B0600070205080204" pitchFamily="50" charset="-128"/>
                        </a:rPr>
                        <a:t>氏</a:t>
                      </a:r>
                      <a:endParaRPr lang="ja-JP" altLang="en-US" sz="16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610299602"/>
                  </a:ext>
                </a:extLst>
              </a:tr>
              <a:tr h="792000">
                <a:tc>
                  <a:txBody>
                    <a:bodyPr/>
                    <a:lstStyle/>
                    <a:p>
                      <a:pPr algn="ctr"/>
                      <a:r>
                        <a:rPr kumimoji="1" lang="en-US" altLang="ja-JP" sz="1800" dirty="0">
                          <a:latin typeface="ＭＳ Ｐゴシック" panose="020B0600070205080204" pitchFamily="50" charset="-128"/>
                          <a:ea typeface="ＭＳ Ｐゴシック" panose="020B0600070205080204" pitchFamily="50" charset="-128"/>
                        </a:rPr>
                        <a:t>2</a:t>
                      </a:r>
                    </a:p>
                  </a:txBody>
                  <a:tcPr anchor="ctr"/>
                </a:tc>
                <a:tc>
                  <a:txBody>
                    <a:bodyPr/>
                    <a:lstStyle/>
                    <a:p>
                      <a:r>
                        <a:rPr lang="en-US" altLang="ja-JP" sz="1800" dirty="0">
                          <a:solidFill>
                            <a:schemeClr val="tx1"/>
                          </a:solidFill>
                          <a:latin typeface="ＭＳ Ｐゴシック" panose="020B0600070205080204" pitchFamily="50" charset="-128"/>
                          <a:ea typeface="ＭＳ Ｐゴシック" panose="020B0600070205080204" pitchFamily="50" charset="-128"/>
                        </a:rPr>
                        <a:t>｢</a:t>
                      </a:r>
                      <a:r>
                        <a:rPr lang="ja-JP" altLang="en-US" sz="1800" dirty="0">
                          <a:solidFill>
                            <a:schemeClr val="tx1"/>
                          </a:solidFill>
                          <a:latin typeface="ＭＳ Ｐゴシック" panose="020B0600070205080204" pitchFamily="50" charset="-128"/>
                          <a:ea typeface="ＭＳ Ｐゴシック" panose="020B0600070205080204" pitchFamily="50" charset="-128"/>
                        </a:rPr>
                        <a:t>今夏の国際会議（</a:t>
                      </a:r>
                      <a:r>
                        <a:rPr lang="en-US" altLang="ja-JP" sz="1800" dirty="0">
                          <a:solidFill>
                            <a:schemeClr val="tx1"/>
                          </a:solidFill>
                          <a:latin typeface="ＭＳ Ｐゴシック" panose="020B0600070205080204" pitchFamily="50" charset="-128"/>
                          <a:ea typeface="ＭＳ Ｐゴシック" panose="020B0600070205080204" pitchFamily="50" charset="-128"/>
                        </a:rPr>
                        <a:t>ICIM16, ICCMR15</a:t>
                      </a:r>
                      <a:r>
                        <a:rPr lang="ja-JP" altLang="en-US" sz="1800" dirty="0">
                          <a:solidFill>
                            <a:schemeClr val="tx1"/>
                          </a:solidFill>
                          <a:latin typeface="ＭＳ Ｐゴシック" panose="020B0600070205080204" pitchFamily="50" charset="-128"/>
                          <a:ea typeface="ＭＳ Ｐゴシック" panose="020B0600070205080204" pitchFamily="50" charset="-128"/>
                        </a:rPr>
                        <a:t>など）報告」</a:t>
                      </a:r>
                      <a:endParaRPr lang="en-US" altLang="ja-JP" sz="1800" dirty="0">
                        <a:solidFill>
                          <a:schemeClr val="tx1"/>
                        </a:solidFill>
                        <a:latin typeface="ＭＳ Ｐゴシック" panose="020B0600070205080204" pitchFamily="50" charset="-128"/>
                        <a:ea typeface="ＭＳ Ｐゴシック" panose="020B0600070205080204" pitchFamily="50" charset="-128"/>
                      </a:endParaRPr>
                    </a:p>
                    <a:p>
                      <a:r>
                        <a:rPr lang="en-US" altLang="ja-JP" sz="1800" dirty="0">
                          <a:solidFill>
                            <a:schemeClr val="tx1"/>
                          </a:solidFill>
                          <a:latin typeface="ＭＳ Ｐゴシック" panose="020B0600070205080204" pitchFamily="50" charset="-128"/>
                          <a:ea typeface="ＭＳ Ｐゴシック" panose="020B0600070205080204" pitchFamily="50" charset="-128"/>
                        </a:rPr>
                        <a:t>RITE</a:t>
                      </a:r>
                      <a:r>
                        <a:rPr lang="ja-JP" altLang="en-US" sz="1800" dirty="0">
                          <a:solidFill>
                            <a:schemeClr val="tx1"/>
                          </a:solidFill>
                          <a:latin typeface="ＭＳ Ｐゴシック" panose="020B0600070205080204" pitchFamily="50" charset="-128"/>
                          <a:ea typeface="ＭＳ Ｐゴシック" panose="020B0600070205080204" pitchFamily="50" charset="-128"/>
                        </a:rPr>
                        <a:t>無機膜研究センター　</a:t>
                      </a:r>
                      <a:r>
                        <a:rPr lang="zh-TW" altLang="en-US" sz="1800" dirty="0">
                          <a:solidFill>
                            <a:schemeClr val="tx1"/>
                          </a:solidFill>
                          <a:latin typeface="ＭＳ Ｐゴシック" panose="020B0600070205080204" pitchFamily="50" charset="-128"/>
                          <a:ea typeface="ＭＳ Ｐゴシック" panose="020B0600070205080204" pitchFamily="50" charset="-128"/>
                        </a:rPr>
                        <a:t>主席研究員  喜多 英敏 </a:t>
                      </a:r>
                      <a:r>
                        <a:rPr lang="ja-JP" altLang="en-US" sz="1800" dirty="0">
                          <a:solidFill>
                            <a:schemeClr val="tx1"/>
                          </a:solidFill>
                          <a:latin typeface="ＭＳ Ｐゴシック" panose="020B0600070205080204" pitchFamily="50" charset="-128"/>
                          <a:ea typeface="ＭＳ Ｐゴシック" panose="020B0600070205080204" pitchFamily="50" charset="-128"/>
                        </a:rPr>
                        <a:t>氏</a:t>
                      </a:r>
                    </a:p>
                  </a:txBody>
                  <a:tcPr anchor="ctr"/>
                </a:tc>
                <a:extLst>
                  <a:ext uri="{0D108BD9-81ED-4DB2-BD59-A6C34878D82A}">
                    <a16:rowId xmlns:a16="http://schemas.microsoft.com/office/drawing/2014/main" val="1377770152"/>
                  </a:ext>
                </a:extLst>
              </a:tr>
              <a:tr h="792000">
                <a:tc>
                  <a:txBody>
                    <a:bodyPr/>
                    <a:lstStyle/>
                    <a:p>
                      <a:pPr algn="ctr"/>
                      <a:r>
                        <a:rPr kumimoji="1" lang="en-US" altLang="ja-JP" sz="1800" dirty="0">
                          <a:latin typeface="ＭＳ Ｐゴシック" panose="020B0600070205080204" pitchFamily="50" charset="-128"/>
                          <a:ea typeface="ＭＳ Ｐゴシック" panose="020B0600070205080204" pitchFamily="50" charset="-128"/>
                        </a:rPr>
                        <a:t>3</a:t>
                      </a:r>
                    </a:p>
                  </a:txBody>
                  <a:tcPr anchor="ctr"/>
                </a:tc>
                <a:tc>
                  <a:txBody>
                    <a:bodyPr/>
                    <a:lstStyle/>
                    <a:p>
                      <a:r>
                        <a:rPr lang="ja-JP" altLang="en-US" sz="1800" dirty="0">
                          <a:solidFill>
                            <a:schemeClr val="tx1"/>
                          </a:solidFill>
                          <a:latin typeface="ＭＳ Ｐゴシック" panose="020B0600070205080204" pitchFamily="50" charset="-128"/>
                          <a:ea typeface="ＭＳ Ｐゴシック" panose="020B0600070205080204" pitchFamily="50" charset="-128"/>
                        </a:rPr>
                        <a:t>「膜透過計算のシミュレーターの使い方とプロセスシミュレーションの実際の紹介」</a:t>
                      </a:r>
                      <a:endParaRPr lang="en-US" altLang="ja-JP" sz="1800" dirty="0">
                        <a:solidFill>
                          <a:schemeClr val="tx1"/>
                        </a:solidFill>
                        <a:latin typeface="ＭＳ Ｐゴシック" panose="020B0600070205080204" pitchFamily="50" charset="-128"/>
                        <a:ea typeface="ＭＳ Ｐゴシック" panose="020B0600070205080204" pitchFamily="50" charset="-128"/>
                      </a:endParaRPr>
                    </a:p>
                    <a:p>
                      <a:r>
                        <a:rPr lang="en-US" altLang="ja-JP" sz="1800" dirty="0">
                          <a:solidFill>
                            <a:schemeClr val="tx1"/>
                          </a:solidFill>
                          <a:latin typeface="ＭＳ Ｐゴシック" panose="020B0600070205080204" pitchFamily="50" charset="-128"/>
                          <a:ea typeface="ＭＳ Ｐゴシック" panose="020B0600070205080204" pitchFamily="50" charset="-128"/>
                        </a:rPr>
                        <a:t>RITE</a:t>
                      </a:r>
                      <a:r>
                        <a:rPr lang="ja-JP" altLang="en-US" sz="1800" dirty="0">
                          <a:solidFill>
                            <a:schemeClr val="tx1"/>
                          </a:solidFill>
                          <a:latin typeface="ＭＳ Ｐゴシック" panose="020B0600070205080204" pitchFamily="50" charset="-128"/>
                          <a:ea typeface="ＭＳ Ｐゴシック" panose="020B0600070205080204" pitchFamily="50" charset="-128"/>
                        </a:rPr>
                        <a:t>無機膜研究センター長　中尾　真一 氏</a:t>
                      </a:r>
                    </a:p>
                  </a:txBody>
                  <a:tcPr anchor="ctr"/>
                </a:tc>
                <a:extLst>
                  <a:ext uri="{0D108BD9-81ED-4DB2-BD59-A6C34878D82A}">
                    <a16:rowId xmlns:a16="http://schemas.microsoft.com/office/drawing/2014/main" val="3472628632"/>
                  </a:ext>
                </a:extLst>
              </a:tr>
            </a:tbl>
          </a:graphicData>
        </a:graphic>
      </p:graphicFrame>
      <p:sp>
        <p:nvSpPr>
          <p:cNvPr id="11" name="テキスト ボックス 10">
            <a:extLst>
              <a:ext uri="{FF2B5EF4-FFF2-40B4-BE49-F238E27FC236}">
                <a16:creationId xmlns:a16="http://schemas.microsoft.com/office/drawing/2014/main" id="{7A88A749-464B-847D-56F2-E56D544B5725}"/>
              </a:ext>
            </a:extLst>
          </p:cNvPr>
          <p:cNvSpPr txBox="1"/>
          <p:nvPr/>
        </p:nvSpPr>
        <p:spPr>
          <a:xfrm>
            <a:off x="270000" y="945658"/>
            <a:ext cx="8639999" cy="461665"/>
          </a:xfrm>
          <a:prstGeom prst="rect">
            <a:avLst/>
          </a:prstGeom>
          <a:solidFill>
            <a:srgbClr val="003399"/>
          </a:solidFill>
          <a:ln>
            <a:solidFill>
              <a:schemeClr val="accent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毎年３回のペースで会員限定のセミナーを実施している</a:t>
            </a:r>
            <a:endParaRPr kumimoji="1" lang="en-US" altLang="ja-JP" sz="2400" b="1" i="0" strike="noStrike" kern="1200" cap="none" spc="0" normalizeH="0" baseline="0" noProof="0" dirty="0">
              <a:ln w="3175">
                <a:noFill/>
              </a:ln>
              <a:solidFill>
                <a:schemeClr val="bg1"/>
              </a:solidFill>
              <a:uLnTx/>
              <a:uFillTx/>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05091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60000" y="0"/>
            <a:ext cx="8460000" cy="828000"/>
          </a:xfrm>
        </p:spPr>
        <p:txBody>
          <a:bodyPr anchor="ctr"/>
          <a:lstStyle/>
          <a:p>
            <a:pPr>
              <a:lnSpc>
                <a:spcPct val="100000"/>
              </a:lnSpc>
            </a:pPr>
            <a:r>
              <a:rPr lang="ja-JP" altLang="en-US" dirty="0">
                <a:latin typeface="ＭＳ Ｐゴシック" panose="020B0600070205080204" pitchFamily="50" charset="-128"/>
                <a:ea typeface="ＭＳ Ｐゴシック" panose="020B0600070205080204" pitchFamily="50" charset="-128"/>
              </a:rPr>
              <a:t>７．会員向け</a:t>
            </a:r>
            <a:r>
              <a:rPr lang="ja-JP" altLang="en-US" dirty="0">
                <a:solidFill>
                  <a:prstClr val="black"/>
                </a:solidFill>
                <a:latin typeface="ＭＳ Ｐゴシック" panose="020B0600070205080204" pitchFamily="50" charset="-128"/>
                <a:ea typeface="ＭＳ Ｐゴシック" panose="020B0600070205080204" pitchFamily="50" charset="-128"/>
                <a:cs typeface="Arial" panose="020B0604020202020204" pitchFamily="34" charset="0"/>
              </a:rPr>
              <a:t>ニーズ・シーズ情報の提供</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22AAA12-499A-42A3-B8AE-58082720DBC4}"/>
              </a:ext>
            </a:extLst>
          </p:cNvPr>
          <p:cNvSpPr>
            <a:spLocks noGrp="1"/>
          </p:cNvSpPr>
          <p:nvPr>
            <p:ph type="sldNum" sz="quarter" idx="4"/>
          </p:nvPr>
        </p:nvSpPr>
        <p:spPr/>
        <p:txBody>
          <a:bodyPr/>
          <a:lstStyle/>
          <a:p>
            <a:fld id="{B6D01E12-EF34-4060-9C1C-894F36225EAE}" type="slidenum">
              <a:rPr lang="ja-JP" altLang="en-US" smtClean="0">
                <a:latin typeface="ＭＳ Ｐゴシック" panose="020B0600070205080204" pitchFamily="50" charset="-128"/>
                <a:ea typeface="ＭＳ Ｐゴシック" panose="020B0600070205080204" pitchFamily="50" charset="-128"/>
              </a:rPr>
              <a:pPr/>
              <a:t>9</a:t>
            </a:fld>
            <a:endParaRPr lang="ja-JP" altLang="en-US">
              <a:latin typeface="ＭＳ Ｐゴシック" panose="020B0600070205080204" pitchFamily="50" charset="-128"/>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7A88A749-464B-847D-56F2-E56D544B5725}"/>
              </a:ext>
            </a:extLst>
          </p:cNvPr>
          <p:cNvSpPr txBox="1"/>
          <p:nvPr/>
        </p:nvSpPr>
        <p:spPr>
          <a:xfrm>
            <a:off x="270000" y="945658"/>
            <a:ext cx="8639999" cy="461665"/>
          </a:xfrm>
          <a:prstGeom prst="rect">
            <a:avLst/>
          </a:prstGeom>
          <a:solidFill>
            <a:srgbClr val="003399"/>
          </a:solidFill>
          <a:ln>
            <a:solidFill>
              <a:schemeClr val="accent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ja-JP" altLang="en-US" sz="2400" b="1" dirty="0">
                <a:ln w="3175">
                  <a:noFill/>
                </a:ln>
                <a:solidFill>
                  <a:schemeClr val="bg1"/>
                </a:solidFill>
                <a:latin typeface="Meiryo UI" panose="020B0604030504040204" pitchFamily="50" charset="-128"/>
                <a:ea typeface="Meiryo UI" panose="020B0604030504040204" pitchFamily="50" charset="-128"/>
                <a:cs typeface="Arial" panose="020B0604020202020204" pitchFamily="34" charset="0"/>
              </a:rPr>
              <a:t>セミナー講演に関連する文献や特許公報まとめ資料を会員に提供</a:t>
            </a:r>
            <a:endParaRPr kumimoji="1" lang="en-US" altLang="ja-JP" sz="2400" b="1" i="0" strike="noStrike" kern="1200" cap="none" spc="0" normalizeH="0" baseline="0" noProof="0" dirty="0">
              <a:ln w="3175">
                <a:noFill/>
              </a:ln>
              <a:solidFill>
                <a:schemeClr val="bg1"/>
              </a:solidFill>
              <a:uLnTx/>
              <a:uFillTx/>
              <a:latin typeface="Meiryo UI" panose="020B0604030504040204" pitchFamily="50" charset="-128"/>
              <a:ea typeface="Meiryo UI" panose="020B0604030504040204" pitchFamily="50" charset="-128"/>
              <a:cs typeface="Arial" panose="020B0604020202020204" pitchFamily="34" charset="0"/>
            </a:endParaRPr>
          </a:p>
        </p:txBody>
      </p:sp>
      <p:pic>
        <p:nvPicPr>
          <p:cNvPr id="4" name="図 3">
            <a:extLst>
              <a:ext uri="{FF2B5EF4-FFF2-40B4-BE49-F238E27FC236}">
                <a16:creationId xmlns:a16="http://schemas.microsoft.com/office/drawing/2014/main" id="{03409052-3396-9DEA-5FEF-F8EBA9DDFB15}"/>
              </a:ext>
            </a:extLst>
          </p:cNvPr>
          <p:cNvPicPr>
            <a:picLocks noChangeAspect="1"/>
          </p:cNvPicPr>
          <p:nvPr/>
        </p:nvPicPr>
        <p:blipFill rotWithShape="1">
          <a:blip r:embed="rId3"/>
          <a:srcRect l="31302" t="16878" r="33880" b="6757"/>
          <a:stretch/>
        </p:blipFill>
        <p:spPr>
          <a:xfrm>
            <a:off x="360001" y="1524380"/>
            <a:ext cx="3854552" cy="5283654"/>
          </a:xfrm>
          <a:prstGeom prst="rect">
            <a:avLst/>
          </a:prstGeom>
        </p:spPr>
      </p:pic>
      <p:sp>
        <p:nvSpPr>
          <p:cNvPr id="6" name="テキスト ボックス 5">
            <a:extLst>
              <a:ext uri="{FF2B5EF4-FFF2-40B4-BE49-F238E27FC236}">
                <a16:creationId xmlns:a16="http://schemas.microsoft.com/office/drawing/2014/main" id="{5AA6F430-5E54-E28D-FCFC-61EDBB147463}"/>
              </a:ext>
            </a:extLst>
          </p:cNvPr>
          <p:cNvSpPr txBox="1"/>
          <p:nvPr/>
        </p:nvSpPr>
        <p:spPr>
          <a:xfrm>
            <a:off x="4427272" y="1615139"/>
            <a:ext cx="4299575" cy="5016758"/>
          </a:xfrm>
          <a:prstGeom prst="rect">
            <a:avLst/>
          </a:prstGeom>
          <a:noFill/>
        </p:spPr>
        <p:txBody>
          <a:bodyPr wrap="none" rtlCol="0">
            <a:spAutoFit/>
          </a:bodyPr>
          <a:lstStyle/>
          <a:p>
            <a:r>
              <a:rPr kumimoji="1" lang="en-US" altLang="ja-JP" sz="2000" dirty="0"/>
              <a:t>【</a:t>
            </a:r>
            <a:r>
              <a:rPr kumimoji="1" lang="ja-JP" altLang="en-US" sz="2000" dirty="0"/>
              <a:t>文献情報</a:t>
            </a:r>
            <a:r>
              <a:rPr kumimoji="1" lang="en-US" altLang="ja-JP" sz="2000" dirty="0"/>
              <a:t>】</a:t>
            </a:r>
          </a:p>
          <a:p>
            <a:endParaRPr kumimoji="1" lang="en-US" altLang="ja-JP" sz="2000" dirty="0"/>
          </a:p>
          <a:p>
            <a:r>
              <a:rPr lang="ja-JP" altLang="en-US" sz="2000" dirty="0"/>
              <a:t>◆セミナー関連の文献をピックアップ</a:t>
            </a:r>
            <a:endParaRPr kumimoji="1" lang="en-US" altLang="ja-JP" sz="2000" dirty="0"/>
          </a:p>
          <a:p>
            <a:endParaRPr kumimoji="1" lang="en-US" altLang="ja-JP" sz="2000" dirty="0"/>
          </a:p>
          <a:p>
            <a:r>
              <a:rPr kumimoji="1" lang="ja-JP" altLang="en-US" sz="2000" dirty="0"/>
              <a:t>◆１文献をＡ４サイズ１枚に集約</a:t>
            </a:r>
            <a:endParaRPr kumimoji="1" lang="en-US" altLang="ja-JP" sz="2000" dirty="0"/>
          </a:p>
          <a:p>
            <a:endParaRPr lang="en-US" altLang="ja-JP" sz="2000" dirty="0"/>
          </a:p>
          <a:p>
            <a:r>
              <a:rPr kumimoji="1" lang="ja-JP" altLang="en-US" sz="2000" dirty="0"/>
              <a:t>◆代表図表を１つ添付して概要を記載</a:t>
            </a:r>
            <a:endParaRPr kumimoji="1" lang="en-US" altLang="ja-JP" sz="2000" dirty="0"/>
          </a:p>
          <a:p>
            <a:r>
              <a:rPr lang="ja-JP" altLang="en-US" sz="2000" dirty="0"/>
              <a:t>　</a:t>
            </a:r>
            <a:endParaRPr lang="en-US" altLang="ja-JP" sz="2000" dirty="0"/>
          </a:p>
          <a:p>
            <a:r>
              <a:rPr kumimoji="1" lang="ja-JP" altLang="en-US" sz="2000" dirty="0"/>
              <a:t>◆有識者によるコメント付き</a:t>
            </a:r>
            <a:endParaRPr kumimoji="1" lang="en-US" altLang="ja-JP" sz="2000" dirty="0"/>
          </a:p>
          <a:p>
            <a:endParaRPr lang="en-US" altLang="ja-JP" sz="2000" dirty="0"/>
          </a:p>
          <a:p>
            <a:endParaRPr lang="en-US" altLang="ja-JP" sz="2000" dirty="0"/>
          </a:p>
          <a:p>
            <a:r>
              <a:rPr lang="en-US" altLang="ja-JP" sz="2000" dirty="0"/>
              <a:t>【</a:t>
            </a:r>
            <a:r>
              <a:rPr lang="ja-JP" altLang="en-US" sz="2000" dirty="0"/>
              <a:t>特許情報</a:t>
            </a:r>
            <a:r>
              <a:rPr lang="en-US" altLang="ja-JP" sz="2000" dirty="0"/>
              <a:t>】</a:t>
            </a:r>
          </a:p>
          <a:p>
            <a:endParaRPr lang="en-US" altLang="ja-JP" sz="2000" dirty="0"/>
          </a:p>
          <a:p>
            <a:r>
              <a:rPr lang="ja-JP" altLang="en-US" sz="2000" dirty="0"/>
              <a:t>◆セミナー関連の特許調査を実施</a:t>
            </a:r>
            <a:endParaRPr lang="en-US" altLang="ja-JP" sz="2000" dirty="0"/>
          </a:p>
          <a:p>
            <a:endParaRPr lang="en-US" altLang="ja-JP" sz="2000" dirty="0"/>
          </a:p>
          <a:p>
            <a:r>
              <a:rPr lang="ja-JP" altLang="en-US" sz="2000" dirty="0"/>
              <a:t>◆公開公報をピックアップしてまとめ</a:t>
            </a:r>
            <a:endParaRPr kumimoji="1" lang="ja-JP" altLang="en-US" sz="2000" dirty="0"/>
          </a:p>
        </p:txBody>
      </p:sp>
      <p:sp>
        <p:nvSpPr>
          <p:cNvPr id="7" name="テキスト ボックス 6">
            <a:extLst>
              <a:ext uri="{FF2B5EF4-FFF2-40B4-BE49-F238E27FC236}">
                <a16:creationId xmlns:a16="http://schemas.microsoft.com/office/drawing/2014/main" id="{A3A6984F-80C3-6FD2-6F7B-6F3DED1EEDF2}"/>
              </a:ext>
            </a:extLst>
          </p:cNvPr>
          <p:cNvSpPr txBox="1"/>
          <p:nvPr/>
        </p:nvSpPr>
        <p:spPr>
          <a:xfrm>
            <a:off x="2010162" y="1480351"/>
            <a:ext cx="1717137" cy="400110"/>
          </a:xfrm>
          <a:prstGeom prst="rect">
            <a:avLst/>
          </a:prstGeom>
          <a:noFill/>
        </p:spPr>
        <p:txBody>
          <a:bodyPr wrap="none" rtlCol="0">
            <a:spAutoFit/>
          </a:bodyPr>
          <a:lstStyle/>
          <a:p>
            <a:r>
              <a:rPr kumimoji="1" lang="en-US" altLang="ja-JP" sz="2000" dirty="0"/>
              <a:t>【</a:t>
            </a:r>
            <a:r>
              <a:rPr lang="ja-JP" altLang="en-US" sz="2000" dirty="0"/>
              <a:t>資料の</a:t>
            </a:r>
            <a:r>
              <a:rPr kumimoji="1" lang="ja-JP" altLang="en-US" sz="2000" dirty="0"/>
              <a:t>一例</a:t>
            </a:r>
            <a:r>
              <a:rPr kumimoji="1" lang="en-US" altLang="ja-JP" sz="2000" dirty="0"/>
              <a:t>】</a:t>
            </a:r>
            <a:endParaRPr kumimoji="1" lang="ja-JP" altLang="en-US" sz="2000" dirty="0"/>
          </a:p>
        </p:txBody>
      </p:sp>
    </p:spTree>
    <p:extLst>
      <p:ext uri="{BB962C8B-B14F-4D97-AF65-F5344CB8AC3E}">
        <p14:creationId xmlns:p14="http://schemas.microsoft.com/office/powerpoint/2010/main" val="885382383"/>
      </p:ext>
    </p:extLst>
  </p:cSld>
  <p:clrMapOvr>
    <a:masterClrMapping/>
  </p:clrMapOvr>
</p:sld>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10888</TotalTime>
  <Words>1243</Words>
  <Application>Microsoft Office PowerPoint</Application>
  <PresentationFormat>画面に合わせる (4:3)</PresentationFormat>
  <Paragraphs>177</Paragraphs>
  <Slides>10</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 UI</vt:lpstr>
      <vt:lpstr>ＭＳ Ｐゴシック</vt:lpstr>
      <vt:lpstr>Arial</vt:lpstr>
      <vt:lpstr>Calibri</vt:lpstr>
      <vt:lpstr>Times New Roman</vt:lpstr>
      <vt:lpstr>Tw Cen MT</vt:lpstr>
      <vt:lpstr>3_Office テーマ</vt:lpstr>
      <vt:lpstr>PowerPoint プレゼンテーション</vt:lpstr>
      <vt:lpstr>発表内容</vt:lpstr>
      <vt:lpstr>１．産業化戦略協議会の位置づけ</vt:lpstr>
      <vt:lpstr>２．産業化戦略協議会の目的と会員</vt:lpstr>
      <vt:lpstr>３．産業化戦略協議会の活動計画</vt:lpstr>
      <vt:lpstr>４．産業化戦略協議会の活動概要（2022年度）</vt:lpstr>
      <vt:lpstr>５．会員よる研究会の実施</vt:lpstr>
      <vt:lpstr>６．会員限定セミナーの実施</vt:lpstr>
      <vt:lpstr>７．会員向けニーズ・シーズ情報の提供</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西田亮一</dc:creator>
  <cp:lastModifiedBy>RITE松好</cp:lastModifiedBy>
  <cp:revision>797</cp:revision>
  <cp:lastPrinted>2018-05-24T04:42:13Z</cp:lastPrinted>
  <dcterms:created xsi:type="dcterms:W3CDTF">2015-03-17T23:07:22Z</dcterms:created>
  <dcterms:modified xsi:type="dcterms:W3CDTF">2022-10-25T00:38:09Z</dcterms:modified>
</cp:coreProperties>
</file>